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57"/>
  </p:notesMasterIdLst>
  <p:sldIdLst>
    <p:sldId id="256" r:id="rId2"/>
    <p:sldId id="265" r:id="rId3"/>
    <p:sldId id="333" r:id="rId4"/>
    <p:sldId id="277" r:id="rId5"/>
    <p:sldId id="278" r:id="rId6"/>
    <p:sldId id="281" r:id="rId7"/>
    <p:sldId id="283" r:id="rId8"/>
    <p:sldId id="284" r:id="rId9"/>
    <p:sldId id="285" r:id="rId10"/>
    <p:sldId id="286" r:id="rId11"/>
    <p:sldId id="287" r:id="rId12"/>
    <p:sldId id="288" r:id="rId13"/>
    <p:sldId id="289" r:id="rId14"/>
    <p:sldId id="290" r:id="rId15"/>
    <p:sldId id="280" r:id="rId16"/>
    <p:sldId id="292" r:id="rId17"/>
    <p:sldId id="293" r:id="rId18"/>
    <p:sldId id="294" r:id="rId19"/>
    <p:sldId id="295" r:id="rId20"/>
    <p:sldId id="296" r:id="rId21"/>
    <p:sldId id="297" r:id="rId22"/>
    <p:sldId id="298" r:id="rId23"/>
    <p:sldId id="299" r:id="rId24"/>
    <p:sldId id="300" r:id="rId25"/>
    <p:sldId id="301" r:id="rId26"/>
    <p:sldId id="302" r:id="rId27"/>
    <p:sldId id="291" r:id="rId28"/>
    <p:sldId id="260" r:id="rId29"/>
    <p:sldId id="305" r:id="rId30"/>
    <p:sldId id="306" r:id="rId31"/>
    <p:sldId id="307" r:id="rId32"/>
    <p:sldId id="308" r:id="rId33"/>
    <p:sldId id="309" r:id="rId34"/>
    <p:sldId id="310" r:id="rId35"/>
    <p:sldId id="261" r:id="rId36"/>
    <p:sldId id="279" r:id="rId37"/>
    <p:sldId id="313" r:id="rId38"/>
    <p:sldId id="314" r:id="rId39"/>
    <p:sldId id="315" r:id="rId40"/>
    <p:sldId id="316" r:id="rId41"/>
    <p:sldId id="317" r:id="rId42"/>
    <p:sldId id="318" r:id="rId43"/>
    <p:sldId id="319" r:id="rId44"/>
    <p:sldId id="320" r:id="rId45"/>
    <p:sldId id="321" r:id="rId46"/>
    <p:sldId id="322" r:id="rId47"/>
    <p:sldId id="323" r:id="rId48"/>
    <p:sldId id="324" r:id="rId49"/>
    <p:sldId id="312" r:id="rId50"/>
    <p:sldId id="326" r:id="rId51"/>
    <p:sldId id="327" r:id="rId52"/>
    <p:sldId id="274" r:id="rId53"/>
    <p:sldId id="329" r:id="rId54"/>
    <p:sldId id="332" r:id="rId55"/>
    <p:sldId id="331" r:id="rId5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Примеры шаблонов слайдов" id="{2160B3AA-A924-419D-9486-502482088FEE}">
          <p14:sldIdLst>
            <p14:sldId id="256"/>
            <p14:sldId id="265"/>
            <p14:sldId id="333"/>
            <p14:sldId id="277"/>
            <p14:sldId id="278"/>
            <p14:sldId id="281"/>
            <p14:sldId id="283"/>
            <p14:sldId id="284"/>
            <p14:sldId id="285"/>
            <p14:sldId id="286"/>
            <p14:sldId id="287"/>
            <p14:sldId id="288"/>
            <p14:sldId id="289"/>
            <p14:sldId id="290"/>
            <p14:sldId id="280"/>
            <p14:sldId id="292"/>
            <p14:sldId id="293"/>
            <p14:sldId id="294"/>
            <p14:sldId id="295"/>
            <p14:sldId id="296"/>
            <p14:sldId id="297"/>
            <p14:sldId id="298"/>
            <p14:sldId id="299"/>
            <p14:sldId id="300"/>
            <p14:sldId id="301"/>
            <p14:sldId id="302"/>
            <p14:sldId id="291"/>
            <p14:sldId id="260"/>
            <p14:sldId id="305"/>
            <p14:sldId id="306"/>
            <p14:sldId id="307"/>
            <p14:sldId id="308"/>
            <p14:sldId id="309"/>
            <p14:sldId id="310"/>
            <p14:sldId id="261"/>
            <p14:sldId id="279"/>
            <p14:sldId id="313"/>
            <p14:sldId id="314"/>
            <p14:sldId id="315"/>
            <p14:sldId id="316"/>
            <p14:sldId id="317"/>
            <p14:sldId id="318"/>
            <p14:sldId id="319"/>
            <p14:sldId id="320"/>
            <p14:sldId id="321"/>
            <p14:sldId id="322"/>
            <p14:sldId id="323"/>
            <p14:sldId id="324"/>
            <p14:sldId id="312"/>
            <p14:sldId id="326"/>
            <p14:sldId id="327"/>
            <p14:sldId id="274"/>
            <p14:sldId id="329"/>
            <p14:sldId id="332"/>
            <p14:sldId id="33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FFFFFF"/>
    <a:srgbClr val="009DBC"/>
    <a:srgbClr val="092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8" d="100"/>
          <a:sy n="108" d="100"/>
        </p:scale>
        <p:origin x="678" y="-84"/>
      </p:cViewPr>
      <p:guideLst>
        <p:guide orient="horz" pos="2160"/>
        <p:guide pos="3840"/>
      </p:guideLst>
    </p:cSldViewPr>
  </p:slideViewPr>
  <p:notesTextViewPr>
    <p:cViewPr>
      <p:scale>
        <a:sx n="1" d="1"/>
        <a:sy n="1" d="1"/>
      </p:scale>
      <p:origin x="0" y="0"/>
    </p:cViewPr>
  </p:notesTextViewPr>
  <p:sorterViewPr>
    <p:cViewPr>
      <p:scale>
        <a:sx n="100" d="100"/>
        <a:sy n="100" d="100"/>
      </p:scale>
      <p:origin x="0" y="-171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1EB480-FF98-446F-B3A1-B92D0D24FE3A}" type="datetimeFigureOut">
              <a:rPr lang="ru-RU" smtClean="0"/>
              <a:t>20.10.2022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15169-5B10-407B-A112-48F644990E72}" type="slidenum">
              <a:rPr lang="ru-RU" smtClean="0"/>
              <a:t>‹#›</a:t>
            </a:fld>
            <a:endParaRPr lang="ru-RU"/>
          </a:p>
        </p:txBody>
      </p:sp>
    </p:spTree>
    <p:extLst>
      <p:ext uri="{BB962C8B-B14F-4D97-AF65-F5344CB8AC3E}">
        <p14:creationId xmlns:p14="http://schemas.microsoft.com/office/powerpoint/2010/main" val="3194341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1515169-5B10-407B-A112-48F644990E72}" type="slidenum">
              <a:rPr lang="ru-RU" smtClean="0"/>
              <a:t>7</a:t>
            </a:fld>
            <a:endParaRPr lang="ru-RU"/>
          </a:p>
        </p:txBody>
      </p:sp>
    </p:spTree>
    <p:extLst>
      <p:ext uri="{BB962C8B-B14F-4D97-AF65-F5344CB8AC3E}">
        <p14:creationId xmlns:p14="http://schemas.microsoft.com/office/powerpoint/2010/main" val="130181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solidFill>
          <a:srgbClr val="104B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780799" y="4689764"/>
            <a:ext cx="7421088" cy="477981"/>
          </a:xfrm>
        </p:spPr>
        <p:txBody>
          <a:bodyPr>
            <a:normAutofit/>
          </a:bodyPr>
          <a:lstStyle>
            <a:lvl1pPr>
              <a:defRPr sz="3600" baseline="0">
                <a:solidFill>
                  <a:srgbClr val="FFFFFF"/>
                </a:solidFill>
              </a:defRPr>
            </a:lvl1pPr>
          </a:lstStyle>
          <a:p>
            <a:r>
              <a:rPr lang="ru-RU" dirty="0"/>
              <a:t>Название вашей презентации</a:t>
            </a:r>
          </a:p>
        </p:txBody>
      </p:sp>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078" y="1439170"/>
            <a:ext cx="5023650" cy="4055393"/>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236" y="2620653"/>
            <a:ext cx="5473839" cy="1258124"/>
          </a:xfrm>
          <a:prstGeom prst="rect">
            <a:avLst/>
          </a:prstGeom>
        </p:spPr>
      </p:pic>
      <p:pic>
        <p:nvPicPr>
          <p:cNvPr id="4" name="Рисунок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32156" y="6153446"/>
            <a:ext cx="1992005" cy="407755"/>
          </a:xfrm>
          <a:prstGeom prst="rect">
            <a:avLst/>
          </a:prstGeom>
        </p:spPr>
      </p:pic>
    </p:spTree>
    <p:extLst>
      <p:ext uri="{BB962C8B-B14F-4D97-AF65-F5344CB8AC3E}">
        <p14:creationId xmlns:p14="http://schemas.microsoft.com/office/powerpoint/2010/main" val="3313666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Темный слайд с нумерованным списком">
    <p:bg>
      <p:bgPr>
        <a:solidFill>
          <a:srgbClr val="104B50"/>
        </a:solidFill>
        <a:effectLst/>
      </p:bgPr>
    </p:bg>
    <p:spTree>
      <p:nvGrpSpPr>
        <p:cNvPr id="1" name=""/>
        <p:cNvGrpSpPr/>
        <p:nvPr/>
      </p:nvGrpSpPr>
      <p:grpSpPr>
        <a:xfrm>
          <a:off x="0" y="0"/>
          <a:ext cx="0" cy="0"/>
          <a:chOff x="0" y="0"/>
          <a:chExt cx="0" cy="0"/>
        </a:xfrm>
      </p:grpSpPr>
      <p:sp>
        <p:nvSpPr>
          <p:cNvPr id="8" name="Текст 7"/>
          <p:cNvSpPr>
            <a:spLocks noGrp="1"/>
          </p:cNvSpPr>
          <p:nvPr>
            <p:ph type="body" sz="quarter" idx="11" hasCustomPrompt="1"/>
          </p:nvPr>
        </p:nvSpPr>
        <p:spPr>
          <a:xfrm>
            <a:off x="1057274" y="1942647"/>
            <a:ext cx="771525" cy="719138"/>
          </a:xfrm>
        </p:spPr>
        <p:txBody>
          <a:bodyPr>
            <a:normAutofit/>
          </a:bodyPr>
          <a:lstStyle>
            <a:lvl1pPr marL="0" indent="0">
              <a:buNone/>
              <a:defRPr sz="4000" b="1"/>
            </a:lvl1pPr>
          </a:lstStyle>
          <a:p>
            <a:pPr lvl="0"/>
            <a:r>
              <a:rPr lang="ru-RU" dirty="0"/>
              <a:t>01</a:t>
            </a:r>
          </a:p>
        </p:txBody>
      </p:sp>
      <p:sp>
        <p:nvSpPr>
          <p:cNvPr id="13" name="Текст 7"/>
          <p:cNvSpPr>
            <a:spLocks noGrp="1"/>
          </p:cNvSpPr>
          <p:nvPr>
            <p:ph type="body" sz="quarter" idx="12" hasCustomPrompt="1"/>
          </p:nvPr>
        </p:nvSpPr>
        <p:spPr>
          <a:xfrm>
            <a:off x="1057274" y="2879686"/>
            <a:ext cx="771525" cy="719138"/>
          </a:xfrm>
        </p:spPr>
        <p:txBody>
          <a:bodyPr>
            <a:normAutofit/>
          </a:bodyPr>
          <a:lstStyle>
            <a:lvl1pPr marL="0" indent="0">
              <a:buNone/>
              <a:defRPr sz="4000" b="1"/>
            </a:lvl1pPr>
          </a:lstStyle>
          <a:p>
            <a:pPr lvl="0"/>
            <a:r>
              <a:rPr lang="ru-RU" dirty="0"/>
              <a:t>02</a:t>
            </a:r>
          </a:p>
        </p:txBody>
      </p:sp>
      <p:sp>
        <p:nvSpPr>
          <p:cNvPr id="14" name="Текст 7"/>
          <p:cNvSpPr>
            <a:spLocks noGrp="1"/>
          </p:cNvSpPr>
          <p:nvPr>
            <p:ph type="body" sz="quarter" idx="13" hasCustomPrompt="1"/>
          </p:nvPr>
        </p:nvSpPr>
        <p:spPr>
          <a:xfrm>
            <a:off x="1057273" y="3816725"/>
            <a:ext cx="771525" cy="719138"/>
          </a:xfrm>
        </p:spPr>
        <p:txBody>
          <a:bodyPr>
            <a:normAutofit/>
          </a:bodyPr>
          <a:lstStyle>
            <a:lvl1pPr marL="0" indent="0">
              <a:buNone/>
              <a:defRPr sz="4000" b="1"/>
            </a:lvl1pPr>
          </a:lstStyle>
          <a:p>
            <a:pPr lvl="0"/>
            <a:r>
              <a:rPr lang="ru-RU" dirty="0"/>
              <a:t>03</a:t>
            </a:r>
          </a:p>
        </p:txBody>
      </p:sp>
      <p:sp>
        <p:nvSpPr>
          <p:cNvPr id="15" name="Текст 7"/>
          <p:cNvSpPr>
            <a:spLocks noGrp="1"/>
          </p:cNvSpPr>
          <p:nvPr>
            <p:ph type="body" sz="quarter" idx="14" hasCustomPrompt="1"/>
          </p:nvPr>
        </p:nvSpPr>
        <p:spPr>
          <a:xfrm>
            <a:off x="1057271" y="4753764"/>
            <a:ext cx="771525" cy="719138"/>
          </a:xfrm>
        </p:spPr>
        <p:txBody>
          <a:bodyPr>
            <a:normAutofit/>
          </a:bodyPr>
          <a:lstStyle>
            <a:lvl1pPr marL="0" indent="0">
              <a:buNone/>
              <a:defRPr sz="4000" b="1"/>
            </a:lvl1pPr>
          </a:lstStyle>
          <a:p>
            <a:pPr lvl="0"/>
            <a:r>
              <a:rPr lang="ru-RU" dirty="0"/>
              <a:t>04</a:t>
            </a:r>
          </a:p>
        </p:txBody>
      </p:sp>
      <p:sp>
        <p:nvSpPr>
          <p:cNvPr id="10" name="Текст 9"/>
          <p:cNvSpPr>
            <a:spLocks noGrp="1"/>
          </p:cNvSpPr>
          <p:nvPr>
            <p:ph type="body" sz="quarter" idx="15" hasCustomPrompt="1"/>
          </p:nvPr>
        </p:nvSpPr>
        <p:spPr>
          <a:xfrm>
            <a:off x="1990725" y="1942647"/>
            <a:ext cx="4098925" cy="719138"/>
          </a:xfrm>
        </p:spPr>
        <p:txBody>
          <a:bodyPr tIns="118800" anchor="t" anchorCtr="0">
            <a:noAutofit/>
          </a:bodyPr>
          <a:lstStyle>
            <a:lvl1pPr marL="0" indent="0">
              <a:buNone/>
              <a:defRPr sz="1300">
                <a:solidFill>
                  <a:srgbClr val="FFFFFF"/>
                </a:solidFill>
              </a:defRPr>
            </a:lvl1pPr>
          </a:lstStyle>
          <a:p>
            <a:pPr lvl="0"/>
            <a:r>
              <a:rPr lang="ru-RU" dirty="0"/>
              <a:t>Идейные соображения высшего порядка, а также реализация намеченных плановых заданий требуют от нас анализа модели развития. </a:t>
            </a:r>
          </a:p>
        </p:txBody>
      </p:sp>
      <p:sp>
        <p:nvSpPr>
          <p:cNvPr id="18" name="Текст 7"/>
          <p:cNvSpPr>
            <a:spLocks noGrp="1"/>
          </p:cNvSpPr>
          <p:nvPr>
            <p:ph type="body" sz="quarter" idx="16" hasCustomPrompt="1"/>
          </p:nvPr>
        </p:nvSpPr>
        <p:spPr>
          <a:xfrm>
            <a:off x="6843060" y="1942647"/>
            <a:ext cx="771525" cy="719138"/>
          </a:xfrm>
        </p:spPr>
        <p:txBody>
          <a:bodyPr>
            <a:normAutofit/>
          </a:bodyPr>
          <a:lstStyle>
            <a:lvl1pPr marL="0" indent="0">
              <a:buNone/>
              <a:defRPr sz="4000" b="1"/>
            </a:lvl1pPr>
          </a:lstStyle>
          <a:p>
            <a:pPr lvl="0"/>
            <a:r>
              <a:rPr lang="ru-RU" dirty="0"/>
              <a:t>05</a:t>
            </a:r>
          </a:p>
        </p:txBody>
      </p:sp>
      <p:sp>
        <p:nvSpPr>
          <p:cNvPr id="20" name="Текст 9"/>
          <p:cNvSpPr>
            <a:spLocks noGrp="1"/>
          </p:cNvSpPr>
          <p:nvPr>
            <p:ph type="body" sz="quarter" idx="17" hasCustomPrompt="1"/>
          </p:nvPr>
        </p:nvSpPr>
        <p:spPr>
          <a:xfrm>
            <a:off x="7776511" y="1942647"/>
            <a:ext cx="4098925" cy="719138"/>
          </a:xfrm>
        </p:spPr>
        <p:txBody>
          <a:bodyPr tIns="118800" anchor="t" anchorCtr="0">
            <a:noAutofit/>
          </a:bodyPr>
          <a:lstStyle>
            <a:lvl1pPr marL="0" indent="0">
              <a:buNone/>
              <a:defRPr sz="1300">
                <a:solidFill>
                  <a:srgbClr val="FFFFFF"/>
                </a:solidFill>
              </a:defRPr>
            </a:lvl1pPr>
          </a:lstStyle>
          <a:p>
            <a:pPr lvl="0"/>
            <a:r>
              <a:rPr lang="ru-RU" dirty="0"/>
              <a:t>Идейные соображения высшего порядка, а также реализация на соображения высшего порядка, а также укрепление и развитие структуры способствует подготовки и реализации развития.</a:t>
            </a:r>
          </a:p>
        </p:txBody>
      </p:sp>
      <p:sp>
        <p:nvSpPr>
          <p:cNvPr id="23" name="Текст 9"/>
          <p:cNvSpPr>
            <a:spLocks noGrp="1"/>
          </p:cNvSpPr>
          <p:nvPr>
            <p:ph type="body" sz="quarter" idx="18" hasCustomPrompt="1"/>
          </p:nvPr>
        </p:nvSpPr>
        <p:spPr>
          <a:xfrm>
            <a:off x="1990724" y="2879686"/>
            <a:ext cx="4098925" cy="719138"/>
          </a:xfrm>
        </p:spPr>
        <p:txBody>
          <a:bodyPr tIns="118800" anchor="t" anchorCtr="0">
            <a:noAutofit/>
          </a:bodyPr>
          <a:lstStyle>
            <a:lvl1pPr marL="0" indent="0">
              <a:buNone/>
              <a:defRPr sz="1300">
                <a:solidFill>
                  <a:srgbClr val="FFFFFF"/>
                </a:solidFill>
              </a:defRPr>
            </a:lvl1pPr>
          </a:lstStyle>
          <a:p>
            <a:pPr lvl="0"/>
            <a:r>
              <a:rPr lang="ru-RU" dirty="0"/>
              <a:t>Идейные соображения высшего порядка.</a:t>
            </a:r>
          </a:p>
        </p:txBody>
      </p:sp>
      <p:sp>
        <p:nvSpPr>
          <p:cNvPr id="24" name="Текст 9"/>
          <p:cNvSpPr>
            <a:spLocks noGrp="1"/>
          </p:cNvSpPr>
          <p:nvPr>
            <p:ph type="body" sz="quarter" idx="19" hasCustomPrompt="1"/>
          </p:nvPr>
        </p:nvSpPr>
        <p:spPr>
          <a:xfrm>
            <a:off x="1990723" y="3816725"/>
            <a:ext cx="4098925" cy="719138"/>
          </a:xfrm>
        </p:spPr>
        <p:txBody>
          <a:bodyPr tIns="118800" anchor="t" anchorCtr="0">
            <a:noAutofit/>
          </a:bodyPr>
          <a:lstStyle>
            <a:lvl1pPr marL="0" indent="0">
              <a:buNone/>
              <a:defRPr sz="1300">
                <a:solidFill>
                  <a:srgbClr val="FFFFFF"/>
                </a:solidFill>
              </a:defRPr>
            </a:lvl1pPr>
          </a:lstStyle>
          <a:p>
            <a:pPr lvl="0"/>
            <a:r>
              <a:rPr lang="ru-RU" dirty="0"/>
              <a:t>Идейные соображения высшего порядка, а также реализация намеченных плановых заданий требуют от нас анализа модели развития. </a:t>
            </a:r>
          </a:p>
        </p:txBody>
      </p:sp>
      <p:sp>
        <p:nvSpPr>
          <p:cNvPr id="25" name="Текст 9"/>
          <p:cNvSpPr>
            <a:spLocks noGrp="1"/>
          </p:cNvSpPr>
          <p:nvPr>
            <p:ph type="body" sz="quarter" idx="20" hasCustomPrompt="1"/>
          </p:nvPr>
        </p:nvSpPr>
        <p:spPr>
          <a:xfrm>
            <a:off x="1997075" y="4753764"/>
            <a:ext cx="4098925" cy="719138"/>
          </a:xfrm>
        </p:spPr>
        <p:txBody>
          <a:bodyPr tIns="118800" anchor="t" anchorCtr="0">
            <a:noAutofit/>
          </a:bodyPr>
          <a:lstStyle>
            <a:lvl1pPr marL="0" indent="0">
              <a:buNone/>
              <a:defRPr sz="1300">
                <a:solidFill>
                  <a:srgbClr val="FFFFFF"/>
                </a:solidFill>
              </a:defRPr>
            </a:lvl1pPr>
          </a:lstStyle>
          <a:p>
            <a:pPr lvl="0"/>
            <a:r>
              <a:rPr lang="ru-RU" dirty="0"/>
              <a:t>Идейные соображения высшего порядка, а также реализация намеченных плановых заданий требуют от нас анализа модели развития. </a:t>
            </a:r>
          </a:p>
        </p:txBody>
      </p:sp>
      <p:sp>
        <p:nvSpPr>
          <p:cNvPr id="26" name="Текст 7"/>
          <p:cNvSpPr>
            <a:spLocks noGrp="1"/>
          </p:cNvSpPr>
          <p:nvPr>
            <p:ph type="body" sz="quarter" idx="21" hasCustomPrompt="1"/>
          </p:nvPr>
        </p:nvSpPr>
        <p:spPr>
          <a:xfrm>
            <a:off x="6843060" y="2879686"/>
            <a:ext cx="771525" cy="719138"/>
          </a:xfrm>
        </p:spPr>
        <p:txBody>
          <a:bodyPr>
            <a:normAutofit/>
          </a:bodyPr>
          <a:lstStyle>
            <a:lvl1pPr marL="0" indent="0">
              <a:buNone/>
              <a:defRPr sz="4000" b="1"/>
            </a:lvl1pPr>
          </a:lstStyle>
          <a:p>
            <a:pPr lvl="0"/>
            <a:r>
              <a:rPr lang="ru-RU" dirty="0"/>
              <a:t>06</a:t>
            </a:r>
          </a:p>
        </p:txBody>
      </p:sp>
      <p:sp>
        <p:nvSpPr>
          <p:cNvPr id="27" name="Текст 9"/>
          <p:cNvSpPr>
            <a:spLocks noGrp="1"/>
          </p:cNvSpPr>
          <p:nvPr>
            <p:ph type="body" sz="quarter" idx="22" hasCustomPrompt="1"/>
          </p:nvPr>
        </p:nvSpPr>
        <p:spPr>
          <a:xfrm>
            <a:off x="7776511" y="2879686"/>
            <a:ext cx="4098925" cy="719138"/>
          </a:xfrm>
        </p:spPr>
        <p:txBody>
          <a:bodyPr tIns="118800" anchor="t" anchorCtr="0">
            <a:noAutofit/>
          </a:bodyPr>
          <a:lstStyle>
            <a:lvl1pPr marL="0" indent="0">
              <a:buNone/>
              <a:defRPr sz="1300">
                <a:solidFill>
                  <a:srgbClr val="FFFFFF"/>
                </a:solidFill>
              </a:defRPr>
            </a:lvl1pPr>
          </a:lstStyle>
          <a:p>
            <a:pPr lvl="0"/>
            <a:r>
              <a:rPr lang="ru-RU" dirty="0"/>
              <a:t>Идейные соображения высшего порядка, а также реализация намеченных плановых заданий требуют от нас анализа модели развития. </a:t>
            </a:r>
          </a:p>
        </p:txBody>
      </p:sp>
      <p:sp>
        <p:nvSpPr>
          <p:cNvPr id="28" name="Текст 7"/>
          <p:cNvSpPr>
            <a:spLocks noGrp="1"/>
          </p:cNvSpPr>
          <p:nvPr>
            <p:ph type="body" sz="quarter" idx="23" hasCustomPrompt="1"/>
          </p:nvPr>
        </p:nvSpPr>
        <p:spPr>
          <a:xfrm>
            <a:off x="6843060" y="3816725"/>
            <a:ext cx="771525" cy="719138"/>
          </a:xfrm>
        </p:spPr>
        <p:txBody>
          <a:bodyPr>
            <a:normAutofit/>
          </a:bodyPr>
          <a:lstStyle>
            <a:lvl1pPr marL="0" indent="0">
              <a:buNone/>
              <a:defRPr sz="4000" b="1"/>
            </a:lvl1pPr>
          </a:lstStyle>
          <a:p>
            <a:pPr lvl="0"/>
            <a:r>
              <a:rPr lang="ru-RU" dirty="0"/>
              <a:t>07</a:t>
            </a:r>
          </a:p>
        </p:txBody>
      </p:sp>
      <p:sp>
        <p:nvSpPr>
          <p:cNvPr id="29" name="Текст 9"/>
          <p:cNvSpPr>
            <a:spLocks noGrp="1"/>
          </p:cNvSpPr>
          <p:nvPr>
            <p:ph type="body" sz="quarter" idx="24" hasCustomPrompt="1"/>
          </p:nvPr>
        </p:nvSpPr>
        <p:spPr>
          <a:xfrm>
            <a:off x="7776511" y="3816725"/>
            <a:ext cx="4098925" cy="719138"/>
          </a:xfrm>
        </p:spPr>
        <p:txBody>
          <a:bodyPr tIns="118800" anchor="t" anchorCtr="0">
            <a:noAutofit/>
          </a:bodyPr>
          <a:lstStyle>
            <a:lvl1pPr marL="0" indent="0">
              <a:buNone/>
              <a:defRPr sz="1300">
                <a:solidFill>
                  <a:srgbClr val="FFFFFF"/>
                </a:solidFill>
              </a:defRPr>
            </a:lvl1pPr>
          </a:lstStyle>
          <a:p>
            <a:pPr lvl="0"/>
            <a:r>
              <a:rPr lang="ru-RU" dirty="0"/>
              <a:t>Идейные соображения высшего порядка, а также реализация намеченных плановых заданий требуют от нас анализа модели развития. </a:t>
            </a:r>
          </a:p>
        </p:txBody>
      </p:sp>
      <p:sp>
        <p:nvSpPr>
          <p:cNvPr id="30" name="Текст 7"/>
          <p:cNvSpPr>
            <a:spLocks noGrp="1"/>
          </p:cNvSpPr>
          <p:nvPr>
            <p:ph type="body" sz="quarter" idx="25" hasCustomPrompt="1"/>
          </p:nvPr>
        </p:nvSpPr>
        <p:spPr>
          <a:xfrm>
            <a:off x="6843060" y="4753764"/>
            <a:ext cx="771525" cy="719138"/>
          </a:xfrm>
        </p:spPr>
        <p:txBody>
          <a:bodyPr>
            <a:normAutofit/>
          </a:bodyPr>
          <a:lstStyle>
            <a:lvl1pPr marL="0" indent="0">
              <a:buNone/>
              <a:defRPr sz="4000" b="1"/>
            </a:lvl1pPr>
          </a:lstStyle>
          <a:p>
            <a:pPr lvl="0"/>
            <a:r>
              <a:rPr lang="ru-RU" dirty="0"/>
              <a:t>08</a:t>
            </a:r>
          </a:p>
        </p:txBody>
      </p:sp>
      <p:sp>
        <p:nvSpPr>
          <p:cNvPr id="31" name="Текст 9"/>
          <p:cNvSpPr>
            <a:spLocks noGrp="1"/>
          </p:cNvSpPr>
          <p:nvPr>
            <p:ph type="body" sz="quarter" idx="26" hasCustomPrompt="1"/>
          </p:nvPr>
        </p:nvSpPr>
        <p:spPr>
          <a:xfrm>
            <a:off x="7776511" y="4753764"/>
            <a:ext cx="4098925" cy="719138"/>
          </a:xfrm>
        </p:spPr>
        <p:txBody>
          <a:bodyPr tIns="118800" anchor="t" anchorCtr="0">
            <a:noAutofit/>
          </a:bodyPr>
          <a:lstStyle>
            <a:lvl1pPr marL="0" indent="0">
              <a:buNone/>
              <a:defRPr sz="1300">
                <a:solidFill>
                  <a:srgbClr val="FFFFFF"/>
                </a:solidFill>
              </a:defRPr>
            </a:lvl1pPr>
          </a:lstStyle>
          <a:p>
            <a:pPr lvl="0"/>
            <a:r>
              <a:rPr lang="ru-RU" dirty="0"/>
              <a:t>Идейные соображения высшего порядка, а также реализация намеченных плановых заданий требуют от нас анализа модели развития. </a:t>
            </a:r>
          </a:p>
        </p:txBody>
      </p:sp>
      <p:sp>
        <p:nvSpPr>
          <p:cNvPr id="34" name="Заголовок 1"/>
          <p:cNvSpPr>
            <a:spLocks noGrp="1"/>
          </p:cNvSpPr>
          <p:nvPr>
            <p:ph type="title" hasCustomPrompt="1"/>
          </p:nvPr>
        </p:nvSpPr>
        <p:spPr>
          <a:xfrm>
            <a:off x="707572" y="197185"/>
            <a:ext cx="8387268" cy="563231"/>
          </a:xfrm>
        </p:spPr>
        <p:txBody>
          <a:bodyPr anchor="t">
            <a:spAutoFit/>
          </a:bodyPr>
          <a:lstStyle>
            <a:lvl1pPr>
              <a:defRPr sz="3400" baseline="0"/>
            </a:lvl1pPr>
          </a:lstStyle>
          <a:p>
            <a:r>
              <a:rPr lang="ru-RU" dirty="0"/>
              <a:t>Темный слайд с нумерованным списком</a:t>
            </a:r>
          </a:p>
        </p:txBody>
      </p:sp>
      <p:sp>
        <p:nvSpPr>
          <p:cNvPr id="22" name="Номер слайда 2"/>
          <p:cNvSpPr>
            <a:spLocks noGrp="1"/>
          </p:cNvSpPr>
          <p:nvPr>
            <p:ph type="sldNum" sz="quarter" idx="10"/>
          </p:nvPr>
        </p:nvSpPr>
        <p:spPr>
          <a:xfrm>
            <a:off x="9452454" y="6420052"/>
            <a:ext cx="2743200" cy="365125"/>
          </a:xfrm>
        </p:spPr>
        <p:txBody>
          <a:bodyPr/>
          <a:lstStyle>
            <a:lvl1pPr>
              <a:defRPr>
                <a:solidFill>
                  <a:srgbClr val="009DBC"/>
                </a:solidFill>
              </a:defRPr>
            </a:lvl1pPr>
          </a:lstStyle>
          <a:p>
            <a:fld id="{DF85C086-28C9-48CD-B2E9-60C0C96CA922}" type="slidenum">
              <a:rPr lang="ru-RU" smtClean="0"/>
              <a:pPr/>
              <a:t>‹#›</a:t>
            </a:fld>
            <a:endParaRPr lang="ru-RU" dirty="0"/>
          </a:p>
        </p:txBody>
      </p:sp>
      <p:pic>
        <p:nvPicPr>
          <p:cNvPr id="32" name="Рисунок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7876" y="223468"/>
            <a:ext cx="2090063" cy="480386"/>
          </a:xfrm>
          <a:prstGeom prst="rect">
            <a:avLst/>
          </a:prstGeom>
        </p:spPr>
      </p:pic>
    </p:spTree>
    <p:extLst>
      <p:ext uri="{BB962C8B-B14F-4D97-AF65-F5344CB8AC3E}">
        <p14:creationId xmlns:p14="http://schemas.microsoft.com/office/powerpoint/2010/main" val="3763319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Темный слайд_2 колонки с подзаголовками в табличку">
    <p:bg>
      <p:bgPr>
        <a:solidFill>
          <a:srgbClr val="104B50"/>
        </a:solidFill>
        <a:effectLst/>
      </p:bgPr>
    </p:bg>
    <p:spTree>
      <p:nvGrpSpPr>
        <p:cNvPr id="1" name=""/>
        <p:cNvGrpSpPr/>
        <p:nvPr/>
      </p:nvGrpSpPr>
      <p:grpSpPr>
        <a:xfrm>
          <a:off x="0" y="0"/>
          <a:ext cx="0" cy="0"/>
          <a:chOff x="0" y="0"/>
          <a:chExt cx="0" cy="0"/>
        </a:xfrm>
      </p:grpSpPr>
      <p:sp>
        <p:nvSpPr>
          <p:cNvPr id="27" name="Заголовок 1"/>
          <p:cNvSpPr>
            <a:spLocks noGrp="1"/>
          </p:cNvSpPr>
          <p:nvPr>
            <p:ph type="title" hasCustomPrompt="1"/>
          </p:nvPr>
        </p:nvSpPr>
        <p:spPr>
          <a:xfrm>
            <a:off x="707572" y="197185"/>
            <a:ext cx="8387268" cy="1505027"/>
          </a:xfrm>
        </p:spPr>
        <p:txBody>
          <a:bodyPr anchor="t">
            <a:spAutoFit/>
          </a:bodyPr>
          <a:lstStyle>
            <a:lvl1pPr>
              <a:defRPr sz="3400" baseline="0"/>
            </a:lvl1pPr>
          </a:lstStyle>
          <a:p>
            <a:r>
              <a:rPr lang="ru-RU" dirty="0"/>
              <a:t>Темный слайд_2 колонки с подзаголовками_вариант2 сделан не в режиме образца</a:t>
            </a:r>
          </a:p>
        </p:txBody>
      </p:sp>
      <p:sp>
        <p:nvSpPr>
          <p:cNvPr id="26" name="Номер слайда 2"/>
          <p:cNvSpPr>
            <a:spLocks noGrp="1"/>
          </p:cNvSpPr>
          <p:nvPr>
            <p:ph type="sldNum" sz="quarter" idx="10"/>
          </p:nvPr>
        </p:nvSpPr>
        <p:spPr>
          <a:xfrm>
            <a:off x="9452454" y="6420052"/>
            <a:ext cx="2743200" cy="365125"/>
          </a:xfrm>
        </p:spPr>
        <p:txBody>
          <a:bodyPr/>
          <a:lstStyle>
            <a:lvl1pPr>
              <a:defRPr>
                <a:solidFill>
                  <a:srgbClr val="009DBC"/>
                </a:solidFill>
              </a:defRPr>
            </a:lvl1pPr>
          </a:lstStyle>
          <a:p>
            <a:fld id="{DF85C086-28C9-48CD-B2E9-60C0C96CA922}" type="slidenum">
              <a:rPr lang="ru-RU" smtClean="0"/>
              <a:pPr/>
              <a:t>‹#›</a:t>
            </a:fld>
            <a:endParaRPr lang="ru-RU" dirty="0"/>
          </a:p>
        </p:txBody>
      </p:sp>
      <p:pic>
        <p:nvPicPr>
          <p:cNvPr id="5" name="Рисунок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7876" y="223468"/>
            <a:ext cx="2090063" cy="480386"/>
          </a:xfrm>
          <a:prstGeom prst="rect">
            <a:avLst/>
          </a:prstGeom>
        </p:spPr>
      </p:pic>
    </p:spTree>
    <p:extLst>
      <p:ext uri="{BB962C8B-B14F-4D97-AF65-F5344CB8AC3E}">
        <p14:creationId xmlns:p14="http://schemas.microsoft.com/office/powerpoint/2010/main" val="4172562714"/>
      </p:ext>
    </p:extLst>
  </p:cSld>
  <p:clrMapOvr>
    <a:masterClrMapping/>
  </p:clrMapOvr>
  <p:extLst mod="1">
    <p:ext uri="{DCECCB84-F9BA-43D5-87BE-67443E8EF086}">
      <p15:sldGuideLst xmlns:p15="http://schemas.microsoft.com/office/powerpoint/2012/main">
        <p15:guide id="1"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Неизменяемая диаграмма">
    <p:bg>
      <p:bgPr>
        <a:solidFill>
          <a:srgbClr val="104B50"/>
        </a:solidFill>
        <a:effectLst/>
      </p:bgPr>
    </p:bg>
    <p:spTree>
      <p:nvGrpSpPr>
        <p:cNvPr id="1" name=""/>
        <p:cNvGrpSpPr/>
        <p:nvPr/>
      </p:nvGrpSpPr>
      <p:grpSpPr>
        <a:xfrm>
          <a:off x="0" y="0"/>
          <a:ext cx="0" cy="0"/>
          <a:chOff x="0" y="0"/>
          <a:chExt cx="0" cy="0"/>
        </a:xfrm>
      </p:grpSpPr>
      <p:sp>
        <p:nvSpPr>
          <p:cNvPr id="6" name="Текст 5"/>
          <p:cNvSpPr>
            <a:spLocks noGrp="1"/>
          </p:cNvSpPr>
          <p:nvPr>
            <p:ph type="body" sz="quarter" idx="11" hasCustomPrompt="1"/>
          </p:nvPr>
        </p:nvSpPr>
        <p:spPr>
          <a:xfrm>
            <a:off x="708026" y="2174876"/>
            <a:ext cx="6135034" cy="923078"/>
          </a:xfrm>
        </p:spPr>
        <p:txBody>
          <a:bodyPr>
            <a:normAutofit/>
          </a:bodyPr>
          <a:lstStyle>
            <a:lvl1pPr marL="0" indent="0">
              <a:buNone/>
              <a:defRPr sz="1400">
                <a:solidFill>
                  <a:schemeClr val="tx1"/>
                </a:solidFill>
              </a:defRPr>
            </a:lvl1pPr>
          </a:lstStyle>
          <a:p>
            <a:pPr lvl="0"/>
            <a:r>
              <a:rPr lang="ru-RU" dirty="0"/>
              <a:t>На этом слайде картинка диаграммы не изменяема, но вы можете менять текст поверх диаграммы.</a:t>
            </a:r>
          </a:p>
        </p:txBody>
      </p:sp>
      <p:sp>
        <p:nvSpPr>
          <p:cNvPr id="19" name="Текст 18"/>
          <p:cNvSpPr>
            <a:spLocks noGrp="1"/>
          </p:cNvSpPr>
          <p:nvPr>
            <p:ph type="body" sz="quarter" idx="14" hasCustomPrompt="1"/>
          </p:nvPr>
        </p:nvSpPr>
        <p:spPr>
          <a:xfrm>
            <a:off x="708025" y="3427557"/>
            <a:ext cx="6135688" cy="3013883"/>
          </a:xfrm>
        </p:spPr>
        <p:txBody>
          <a:bodyPr numCol="2" spcCol="252000">
            <a:noAutofit/>
          </a:bodyPr>
          <a:lstStyle>
            <a:lvl1pPr marL="0" indent="0" algn="l">
              <a:lnSpc>
                <a:spcPts val="1550"/>
              </a:lnSpc>
              <a:buNone/>
              <a:defRPr sz="1200">
                <a:solidFill>
                  <a:srgbClr val="FFFFFF"/>
                </a:solidFill>
              </a:defRPr>
            </a:lvl1pPr>
          </a:lstStyle>
          <a:p>
            <a:pPr lvl="0"/>
            <a:r>
              <a:rPr lang="ru-RU" dirty="0"/>
              <a:t>Здесь ваша информация будет размещена в две колонки. Если вам нужна одна колонка, выделите этот текстовый блок, зайдите во вкладку «Главная», в разделе «Абзац» найдите вкладку «Колонки» и смените тип колонок блока.</a:t>
            </a:r>
          </a:p>
          <a:p>
            <a:pPr lvl="0"/>
            <a:r>
              <a:rPr lang="ru-RU" dirty="0"/>
              <a:t>С другой стороны консультация с широким активом играет важную роль в формировании системы обучения кадров, соответствует насущным потребностям. Таким образом постоянное информационно-пропагандистское обеспечение нашей деятельности требуют определения и уточнения существенных финансовых и административных условий. </a:t>
            </a:r>
          </a:p>
          <a:p>
            <a:pPr lvl="0"/>
            <a:r>
              <a:rPr lang="ru-RU" dirty="0"/>
              <a:t>Не следует, однако забывать, что начало повседневной работы по формированию позиции требуют определения и уточнения системы обучения кадров, соответствует насущным потребностям. Значимость этих проблем настолько очевидна, что постоянный количественный рост и сфера нашей активности позволяет оценить значение модели развития. </a:t>
            </a:r>
          </a:p>
        </p:txBody>
      </p:sp>
      <p:pic>
        <p:nvPicPr>
          <p:cNvPr id="23" name="Рисунок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63787" y="998433"/>
            <a:ext cx="4911465" cy="4905160"/>
          </a:xfrm>
          <a:prstGeom prst="rect">
            <a:avLst/>
          </a:prstGeom>
        </p:spPr>
      </p:pic>
      <p:sp>
        <p:nvSpPr>
          <p:cNvPr id="25" name="Текст 24"/>
          <p:cNvSpPr>
            <a:spLocks noGrp="1"/>
          </p:cNvSpPr>
          <p:nvPr>
            <p:ph type="body" sz="quarter" idx="15" hasCustomPrompt="1"/>
          </p:nvPr>
        </p:nvSpPr>
        <p:spPr>
          <a:xfrm>
            <a:off x="8610600" y="2864272"/>
            <a:ext cx="1806787" cy="586742"/>
          </a:xfrm>
        </p:spPr>
        <p:txBody>
          <a:bodyPr anchor="ctr" anchorCtr="0">
            <a:normAutofit/>
          </a:bodyPr>
          <a:lstStyle>
            <a:lvl1pPr marL="0" indent="0" algn="ctr">
              <a:buNone/>
              <a:defRPr sz="1200" baseline="0"/>
            </a:lvl1pPr>
          </a:lstStyle>
          <a:p>
            <a:pPr lvl="0"/>
            <a:r>
              <a:rPr lang="ru-RU" sz="1200" dirty="0"/>
              <a:t>НАЗВАНИЕ ДИАГРАММЫ</a:t>
            </a:r>
            <a:endParaRPr lang="ru-RU" dirty="0"/>
          </a:p>
        </p:txBody>
      </p:sp>
      <p:sp>
        <p:nvSpPr>
          <p:cNvPr id="26" name="Текст 24"/>
          <p:cNvSpPr>
            <a:spLocks noGrp="1"/>
          </p:cNvSpPr>
          <p:nvPr>
            <p:ph type="body" sz="quarter" idx="16" hasCustomPrompt="1"/>
          </p:nvPr>
        </p:nvSpPr>
        <p:spPr>
          <a:xfrm>
            <a:off x="8730827" y="3521109"/>
            <a:ext cx="1584960" cy="651264"/>
          </a:xfrm>
        </p:spPr>
        <p:txBody>
          <a:bodyPr>
            <a:normAutofit/>
          </a:bodyPr>
          <a:lstStyle>
            <a:lvl1pPr marL="0" indent="0" algn="ctr">
              <a:buNone/>
              <a:defRPr sz="1200" baseline="0">
                <a:solidFill>
                  <a:srgbClr val="FFFFFF"/>
                </a:solidFill>
              </a:defRPr>
            </a:lvl1pPr>
          </a:lstStyle>
          <a:p>
            <a:pPr lvl="0"/>
            <a:r>
              <a:rPr lang="ru-RU" sz="1200" dirty="0"/>
              <a:t>Дополнительная информация </a:t>
            </a:r>
            <a:endParaRPr lang="ru-RU" dirty="0"/>
          </a:p>
        </p:txBody>
      </p:sp>
      <p:sp>
        <p:nvSpPr>
          <p:cNvPr id="27" name="Текст 24"/>
          <p:cNvSpPr>
            <a:spLocks noGrp="1"/>
          </p:cNvSpPr>
          <p:nvPr>
            <p:ph type="body" sz="quarter" idx="17" hasCustomPrompt="1"/>
          </p:nvPr>
        </p:nvSpPr>
        <p:spPr>
          <a:xfrm>
            <a:off x="7897706" y="1492562"/>
            <a:ext cx="1649307" cy="586742"/>
          </a:xfrm>
        </p:spPr>
        <p:txBody>
          <a:bodyPr anchor="ctr" anchorCtr="0">
            <a:normAutofit/>
          </a:bodyPr>
          <a:lstStyle>
            <a:lvl1pPr marL="0" indent="0" algn="ctr">
              <a:buNone/>
              <a:defRPr sz="1200" baseline="0">
                <a:solidFill>
                  <a:srgbClr val="A7D9E0"/>
                </a:solidFill>
              </a:defRPr>
            </a:lvl1pPr>
          </a:lstStyle>
          <a:p>
            <a:pPr lvl="0"/>
            <a:r>
              <a:rPr lang="ru-RU" sz="1200" dirty="0"/>
              <a:t>НАЗВАНИЕ ДИАГРАММЫ</a:t>
            </a:r>
            <a:endParaRPr lang="ru-RU" dirty="0"/>
          </a:p>
        </p:txBody>
      </p:sp>
      <p:sp>
        <p:nvSpPr>
          <p:cNvPr id="28" name="Текст 24"/>
          <p:cNvSpPr>
            <a:spLocks noGrp="1"/>
          </p:cNvSpPr>
          <p:nvPr>
            <p:ph type="body" sz="quarter" idx="18" hasCustomPrompt="1"/>
          </p:nvPr>
        </p:nvSpPr>
        <p:spPr>
          <a:xfrm>
            <a:off x="7525173" y="2112768"/>
            <a:ext cx="1501915" cy="651264"/>
          </a:xfrm>
        </p:spPr>
        <p:txBody>
          <a:bodyPr>
            <a:normAutofit/>
          </a:bodyPr>
          <a:lstStyle>
            <a:lvl1pPr marL="0" indent="0" algn="l">
              <a:buNone/>
              <a:defRPr sz="1200" baseline="0">
                <a:solidFill>
                  <a:srgbClr val="FFFFFF"/>
                </a:solidFill>
              </a:defRPr>
            </a:lvl1pPr>
          </a:lstStyle>
          <a:p>
            <a:pPr lvl="0"/>
            <a:r>
              <a:rPr lang="ru-RU" sz="1200" dirty="0"/>
              <a:t>Дополнительная информация </a:t>
            </a:r>
            <a:endParaRPr lang="ru-RU" dirty="0"/>
          </a:p>
        </p:txBody>
      </p:sp>
      <p:sp>
        <p:nvSpPr>
          <p:cNvPr id="29" name="Текст 24"/>
          <p:cNvSpPr>
            <a:spLocks noGrp="1"/>
          </p:cNvSpPr>
          <p:nvPr>
            <p:ph type="body" sz="quarter" idx="19" hasCustomPrompt="1"/>
          </p:nvPr>
        </p:nvSpPr>
        <p:spPr>
          <a:xfrm>
            <a:off x="9547013" y="1492562"/>
            <a:ext cx="1446107" cy="586742"/>
          </a:xfrm>
        </p:spPr>
        <p:txBody>
          <a:bodyPr anchor="ctr" anchorCtr="0">
            <a:normAutofit/>
          </a:bodyPr>
          <a:lstStyle>
            <a:lvl1pPr marL="0" indent="0" algn="ctr">
              <a:buNone/>
              <a:defRPr sz="1200" baseline="0">
                <a:solidFill>
                  <a:srgbClr val="135B60"/>
                </a:solidFill>
              </a:defRPr>
            </a:lvl1pPr>
          </a:lstStyle>
          <a:p>
            <a:pPr lvl="0"/>
            <a:r>
              <a:rPr lang="ru-RU" sz="1200" dirty="0"/>
              <a:t>НАЗВАНИЕ ДИАГРАММЫ</a:t>
            </a:r>
            <a:endParaRPr lang="ru-RU" dirty="0"/>
          </a:p>
        </p:txBody>
      </p:sp>
      <p:sp>
        <p:nvSpPr>
          <p:cNvPr id="30" name="Текст 24"/>
          <p:cNvSpPr>
            <a:spLocks noGrp="1"/>
          </p:cNvSpPr>
          <p:nvPr>
            <p:ph type="body" sz="quarter" idx="20" hasCustomPrompt="1"/>
          </p:nvPr>
        </p:nvSpPr>
        <p:spPr>
          <a:xfrm>
            <a:off x="9997439" y="2069982"/>
            <a:ext cx="1471435" cy="651264"/>
          </a:xfrm>
        </p:spPr>
        <p:txBody>
          <a:bodyPr>
            <a:normAutofit/>
          </a:bodyPr>
          <a:lstStyle>
            <a:lvl1pPr marL="0" indent="0" algn="r">
              <a:buNone/>
              <a:defRPr sz="1200" baseline="0">
                <a:solidFill>
                  <a:schemeClr val="accent1">
                    <a:lumMod val="50000"/>
                  </a:schemeClr>
                </a:solidFill>
              </a:defRPr>
            </a:lvl1pPr>
          </a:lstStyle>
          <a:p>
            <a:pPr lvl="0"/>
            <a:r>
              <a:rPr lang="ru-RU" sz="1200" dirty="0"/>
              <a:t>Дополнительная информация </a:t>
            </a:r>
            <a:endParaRPr lang="ru-RU" dirty="0"/>
          </a:p>
        </p:txBody>
      </p:sp>
      <p:sp>
        <p:nvSpPr>
          <p:cNvPr id="31" name="Текст 24"/>
          <p:cNvSpPr>
            <a:spLocks noGrp="1"/>
          </p:cNvSpPr>
          <p:nvPr>
            <p:ph type="body" sz="quarter" idx="21" hasCustomPrompt="1"/>
          </p:nvPr>
        </p:nvSpPr>
        <p:spPr>
          <a:xfrm>
            <a:off x="7172962" y="3451013"/>
            <a:ext cx="1266611" cy="586742"/>
          </a:xfrm>
        </p:spPr>
        <p:txBody>
          <a:bodyPr anchor="ctr" anchorCtr="0">
            <a:normAutofit/>
          </a:bodyPr>
          <a:lstStyle>
            <a:lvl1pPr marL="0" indent="0" algn="ctr">
              <a:buNone/>
              <a:defRPr sz="1200" baseline="0">
                <a:solidFill>
                  <a:srgbClr val="A7D9E0"/>
                </a:solidFill>
              </a:defRPr>
            </a:lvl1pPr>
          </a:lstStyle>
          <a:p>
            <a:pPr lvl="0"/>
            <a:r>
              <a:rPr lang="ru-RU" sz="1200" dirty="0"/>
              <a:t>НАЗВАНИЕ ДИАГРАММЫ</a:t>
            </a:r>
            <a:endParaRPr lang="ru-RU" dirty="0"/>
          </a:p>
        </p:txBody>
      </p:sp>
      <p:sp>
        <p:nvSpPr>
          <p:cNvPr id="32" name="Текст 24"/>
          <p:cNvSpPr>
            <a:spLocks noGrp="1"/>
          </p:cNvSpPr>
          <p:nvPr>
            <p:ph type="body" sz="quarter" idx="22" hasCustomPrompt="1"/>
          </p:nvPr>
        </p:nvSpPr>
        <p:spPr>
          <a:xfrm>
            <a:off x="7450667" y="4107849"/>
            <a:ext cx="1576421" cy="1432737"/>
          </a:xfrm>
        </p:spPr>
        <p:txBody>
          <a:bodyPr>
            <a:normAutofit/>
          </a:bodyPr>
          <a:lstStyle>
            <a:lvl1pPr marL="0" indent="0" algn="l">
              <a:buNone/>
              <a:defRPr sz="1200" baseline="0">
                <a:solidFill>
                  <a:srgbClr val="FFFFFF"/>
                </a:solidFill>
              </a:defRPr>
            </a:lvl1pPr>
          </a:lstStyle>
          <a:p>
            <a:pPr lvl="0"/>
            <a:r>
              <a:rPr lang="ru-RU" sz="1200" dirty="0"/>
              <a:t>Дополнительная информация </a:t>
            </a:r>
            <a:endParaRPr lang="ru-RU" dirty="0"/>
          </a:p>
        </p:txBody>
      </p:sp>
      <p:sp>
        <p:nvSpPr>
          <p:cNvPr id="33" name="Текст 24"/>
          <p:cNvSpPr>
            <a:spLocks noGrp="1"/>
          </p:cNvSpPr>
          <p:nvPr>
            <p:ph type="body" sz="quarter" idx="23" hasCustomPrompt="1"/>
          </p:nvPr>
        </p:nvSpPr>
        <p:spPr>
          <a:xfrm>
            <a:off x="10588414" y="3379577"/>
            <a:ext cx="1266611" cy="586742"/>
          </a:xfrm>
        </p:spPr>
        <p:txBody>
          <a:bodyPr anchor="ctr" anchorCtr="0">
            <a:normAutofit/>
          </a:bodyPr>
          <a:lstStyle>
            <a:lvl1pPr marL="0" indent="0" algn="ctr">
              <a:buNone/>
              <a:defRPr sz="1200" baseline="0">
                <a:solidFill>
                  <a:srgbClr val="A7D9E0"/>
                </a:solidFill>
              </a:defRPr>
            </a:lvl1pPr>
          </a:lstStyle>
          <a:p>
            <a:pPr lvl="0"/>
            <a:r>
              <a:rPr lang="ru-RU" sz="1200" dirty="0"/>
              <a:t>НАЗВАНИЕ ДИАГРАММЫ</a:t>
            </a:r>
            <a:endParaRPr lang="ru-RU" dirty="0"/>
          </a:p>
        </p:txBody>
      </p:sp>
      <p:sp>
        <p:nvSpPr>
          <p:cNvPr id="34" name="Текст 24"/>
          <p:cNvSpPr>
            <a:spLocks noGrp="1"/>
          </p:cNvSpPr>
          <p:nvPr>
            <p:ph type="body" sz="quarter" idx="24" hasCustomPrompt="1"/>
          </p:nvPr>
        </p:nvSpPr>
        <p:spPr>
          <a:xfrm>
            <a:off x="10019526" y="4117538"/>
            <a:ext cx="1576421" cy="1432737"/>
          </a:xfrm>
        </p:spPr>
        <p:txBody>
          <a:bodyPr>
            <a:normAutofit/>
          </a:bodyPr>
          <a:lstStyle>
            <a:lvl1pPr marL="0" indent="0" algn="r">
              <a:buNone/>
              <a:defRPr sz="1200" baseline="0">
                <a:solidFill>
                  <a:srgbClr val="FFFFFF"/>
                </a:solidFill>
              </a:defRPr>
            </a:lvl1pPr>
          </a:lstStyle>
          <a:p>
            <a:pPr lvl="0"/>
            <a:r>
              <a:rPr lang="ru-RU" sz="1200" dirty="0"/>
              <a:t>Дополнительная информация </a:t>
            </a:r>
            <a:endParaRPr lang="ru-RU" dirty="0"/>
          </a:p>
        </p:txBody>
      </p:sp>
      <p:sp>
        <p:nvSpPr>
          <p:cNvPr id="21" name="Номер слайда 2"/>
          <p:cNvSpPr>
            <a:spLocks noGrp="1"/>
          </p:cNvSpPr>
          <p:nvPr>
            <p:ph type="sldNum" sz="quarter" idx="10"/>
          </p:nvPr>
        </p:nvSpPr>
        <p:spPr>
          <a:xfrm>
            <a:off x="9452454" y="6420052"/>
            <a:ext cx="2743200" cy="365125"/>
          </a:xfrm>
        </p:spPr>
        <p:txBody>
          <a:bodyPr/>
          <a:lstStyle>
            <a:lvl1pPr>
              <a:defRPr>
                <a:solidFill>
                  <a:srgbClr val="009DBC"/>
                </a:solidFill>
              </a:defRPr>
            </a:lvl1pPr>
          </a:lstStyle>
          <a:p>
            <a:fld id="{DF85C086-28C9-48CD-B2E9-60C0C96CA922}" type="slidenum">
              <a:rPr lang="ru-RU" smtClean="0"/>
              <a:pPr/>
              <a:t>‹#›</a:t>
            </a:fld>
            <a:endParaRPr lang="ru-RU" dirty="0"/>
          </a:p>
        </p:txBody>
      </p:sp>
      <p:sp>
        <p:nvSpPr>
          <p:cNvPr id="35" name="Заголовок 1"/>
          <p:cNvSpPr>
            <a:spLocks noGrp="1"/>
          </p:cNvSpPr>
          <p:nvPr>
            <p:ph type="title" hasCustomPrompt="1"/>
          </p:nvPr>
        </p:nvSpPr>
        <p:spPr>
          <a:xfrm>
            <a:off x="707572" y="197185"/>
            <a:ext cx="6817601" cy="563231"/>
          </a:xfrm>
        </p:spPr>
        <p:txBody>
          <a:bodyPr wrap="square" anchor="t">
            <a:spAutoFit/>
          </a:bodyPr>
          <a:lstStyle>
            <a:lvl1pPr>
              <a:defRPr sz="3400" baseline="0"/>
            </a:lvl1pPr>
          </a:lstStyle>
          <a:p>
            <a:r>
              <a:rPr lang="ru-RU" dirty="0"/>
              <a:t>Дополнительные цвета</a:t>
            </a:r>
          </a:p>
        </p:txBody>
      </p:sp>
      <p:pic>
        <p:nvPicPr>
          <p:cNvPr id="18" name="Рисунок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7876" y="223468"/>
            <a:ext cx="2090063" cy="480386"/>
          </a:xfrm>
          <a:prstGeom prst="rect">
            <a:avLst/>
          </a:prstGeom>
        </p:spPr>
      </p:pic>
    </p:spTree>
    <p:extLst>
      <p:ext uri="{BB962C8B-B14F-4D97-AF65-F5344CB8AC3E}">
        <p14:creationId xmlns:p14="http://schemas.microsoft.com/office/powerpoint/2010/main" val="131323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Титульный слайд_с_белым_лого">
    <p:bg>
      <p:bgPr>
        <a:solidFill>
          <a:srgbClr val="104B5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780799" y="4689764"/>
            <a:ext cx="7421088" cy="477981"/>
          </a:xfrm>
        </p:spPr>
        <p:txBody>
          <a:bodyPr>
            <a:normAutofit/>
          </a:bodyPr>
          <a:lstStyle>
            <a:lvl1pPr>
              <a:defRPr sz="3600" baseline="0">
                <a:solidFill>
                  <a:srgbClr val="FFFFFF"/>
                </a:solidFill>
              </a:defRPr>
            </a:lvl1pPr>
          </a:lstStyle>
          <a:p>
            <a:r>
              <a:rPr lang="ru-RU" dirty="0"/>
              <a:t>Название вашей презентации</a:t>
            </a:r>
          </a:p>
        </p:txBody>
      </p:sp>
      <p:pic>
        <p:nvPicPr>
          <p:cNvPr id="6" name="Рисунок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56078" y="1439170"/>
            <a:ext cx="5023650" cy="4055393"/>
          </a:xfrm>
          <a:prstGeom prst="rect">
            <a:avLst/>
          </a:prstGeom>
        </p:spPr>
      </p:pic>
      <p:pic>
        <p:nvPicPr>
          <p:cNvPr id="3" name="Рисунок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236" y="2620653"/>
            <a:ext cx="5473839" cy="1258124"/>
          </a:xfrm>
          <a:prstGeom prst="rect">
            <a:avLst/>
          </a:prstGeom>
        </p:spPr>
      </p:pic>
      <p:pic>
        <p:nvPicPr>
          <p:cNvPr id="5" name="Рисунок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22730" y="6132099"/>
            <a:ext cx="1987315" cy="406795"/>
          </a:xfrm>
          <a:prstGeom prst="rect">
            <a:avLst/>
          </a:prstGeom>
        </p:spPr>
      </p:pic>
    </p:spTree>
    <p:extLst>
      <p:ext uri="{BB962C8B-B14F-4D97-AF65-F5344CB8AC3E}">
        <p14:creationId xmlns:p14="http://schemas.microsoft.com/office/powerpoint/2010/main" val="3170596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емный пустой слайд">
    <p:bg>
      <p:bgPr>
        <a:solidFill>
          <a:srgbClr val="104B50"/>
        </a:solidFill>
        <a:effectLst/>
      </p:bgPr>
    </p:bg>
    <p:spTree>
      <p:nvGrpSpPr>
        <p:cNvPr id="1" name=""/>
        <p:cNvGrpSpPr/>
        <p:nvPr/>
      </p:nvGrpSpPr>
      <p:grpSpPr>
        <a:xfrm>
          <a:off x="0" y="0"/>
          <a:ext cx="0" cy="0"/>
          <a:chOff x="0" y="0"/>
          <a:chExt cx="0" cy="0"/>
        </a:xfrm>
      </p:grpSpPr>
      <p:sp>
        <p:nvSpPr>
          <p:cNvPr id="3" name="Номер слайда 2"/>
          <p:cNvSpPr>
            <a:spLocks noGrp="1"/>
          </p:cNvSpPr>
          <p:nvPr>
            <p:ph type="sldNum" sz="quarter" idx="10"/>
          </p:nvPr>
        </p:nvSpPr>
        <p:spPr>
          <a:xfrm>
            <a:off x="9452454" y="6420052"/>
            <a:ext cx="2743200" cy="365125"/>
          </a:xfrm>
        </p:spPr>
        <p:txBody>
          <a:bodyPr/>
          <a:lstStyle>
            <a:lvl1pPr>
              <a:defRPr>
                <a:solidFill>
                  <a:srgbClr val="009DBC"/>
                </a:solidFill>
              </a:defRPr>
            </a:lvl1pPr>
          </a:lstStyle>
          <a:p>
            <a:fld id="{DF85C086-28C9-48CD-B2E9-60C0C96CA922}" type="slidenum">
              <a:rPr lang="ru-RU" smtClean="0"/>
              <a:pPr/>
              <a:t>‹#›</a:t>
            </a:fld>
            <a:endParaRPr lang="ru-RU" dirty="0"/>
          </a:p>
        </p:txBody>
      </p:sp>
      <p:sp>
        <p:nvSpPr>
          <p:cNvPr id="4" name="Заголовок 1"/>
          <p:cNvSpPr>
            <a:spLocks noGrp="1"/>
          </p:cNvSpPr>
          <p:nvPr>
            <p:ph type="title" hasCustomPrompt="1"/>
          </p:nvPr>
        </p:nvSpPr>
        <p:spPr>
          <a:xfrm>
            <a:off x="707572" y="197185"/>
            <a:ext cx="8387268" cy="563231"/>
          </a:xfrm>
        </p:spPr>
        <p:txBody>
          <a:bodyPr anchor="t">
            <a:spAutoFit/>
          </a:bodyPr>
          <a:lstStyle>
            <a:lvl1pPr>
              <a:defRPr sz="3400" baseline="0"/>
            </a:lvl1pPr>
          </a:lstStyle>
          <a:p>
            <a:r>
              <a:rPr lang="ru-RU" dirty="0"/>
              <a:t>Темный пустой слайд</a:t>
            </a:r>
          </a:p>
        </p:txBody>
      </p:sp>
      <p:pic>
        <p:nvPicPr>
          <p:cNvPr id="5" name="Рисунок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7876" y="223468"/>
            <a:ext cx="2090063" cy="480386"/>
          </a:xfrm>
          <a:prstGeom prst="rect">
            <a:avLst/>
          </a:prstGeom>
        </p:spPr>
      </p:pic>
    </p:spTree>
    <p:extLst>
      <p:ext uri="{BB962C8B-B14F-4D97-AF65-F5344CB8AC3E}">
        <p14:creationId xmlns:p14="http://schemas.microsoft.com/office/powerpoint/2010/main" val="431130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мный слайд_рисунок+текст справа">
    <p:bg>
      <p:bgPr>
        <a:solidFill>
          <a:srgbClr val="104B50"/>
        </a:solidFill>
        <a:effectLst/>
      </p:bgPr>
    </p:bg>
    <p:spTree>
      <p:nvGrpSpPr>
        <p:cNvPr id="1" name=""/>
        <p:cNvGrpSpPr/>
        <p:nvPr/>
      </p:nvGrpSpPr>
      <p:grpSpPr>
        <a:xfrm>
          <a:off x="0" y="0"/>
          <a:ext cx="0" cy="0"/>
          <a:chOff x="0" y="0"/>
          <a:chExt cx="0" cy="0"/>
        </a:xfrm>
      </p:grpSpPr>
      <p:sp>
        <p:nvSpPr>
          <p:cNvPr id="8" name="Текст 7"/>
          <p:cNvSpPr>
            <a:spLocks noGrp="1"/>
          </p:cNvSpPr>
          <p:nvPr>
            <p:ph type="body" sz="quarter" idx="12" hasCustomPrompt="1"/>
          </p:nvPr>
        </p:nvSpPr>
        <p:spPr>
          <a:xfrm>
            <a:off x="7382859" y="1300145"/>
            <a:ext cx="4180491" cy="3910029"/>
          </a:xfrm>
        </p:spPr>
        <p:txBody>
          <a:bodyPr numCol="1">
            <a:noAutofit/>
          </a:bodyPr>
          <a:lstStyle>
            <a:lvl1pPr marL="0" marR="0" indent="0" algn="l" defTabSz="914400" rtl="0" eaLnBrk="1" fontAlgn="auto" latinLnBrk="0" hangingPunct="1">
              <a:lnSpc>
                <a:spcPct val="90000"/>
              </a:lnSpc>
              <a:spcBef>
                <a:spcPts val="1000"/>
              </a:spcBef>
              <a:spcAft>
                <a:spcPts val="0"/>
              </a:spcAft>
              <a:buClr>
                <a:schemeClr val="tx1"/>
              </a:buClr>
              <a:buSzPct val="100000"/>
              <a:buFontTx/>
              <a:buNone/>
              <a:tabLst/>
              <a:defRPr sz="1800" baseline="0">
                <a:solidFill>
                  <a:srgbClr val="F8F8F8"/>
                </a:solidFill>
              </a:defRPr>
            </a:lvl1pPr>
          </a:lstStyle>
          <a:p>
            <a:pPr lvl="0"/>
            <a:r>
              <a:rPr lang="ru-RU" dirty="0"/>
              <a:t>Идейные соображения высшего порядка, а также реализация намеченных плановых заданий требуют от нас анализа модели развития. Идейные соображения высшего порядка, а также укрепление и развитие структуры способствует подготовки и реализации форм развития.</a:t>
            </a:r>
          </a:p>
          <a:p>
            <a:pPr lvl="0"/>
            <a:r>
              <a:rPr lang="ru-RU" dirty="0"/>
              <a:t>С другой стороны консультация с широким активом играет важную роль в формировании системы обучения кадров, соответствует насущным потребностям. </a:t>
            </a:r>
          </a:p>
        </p:txBody>
      </p:sp>
      <p:sp>
        <p:nvSpPr>
          <p:cNvPr id="12" name="Рисунок 11"/>
          <p:cNvSpPr>
            <a:spLocks noGrp="1"/>
          </p:cNvSpPr>
          <p:nvPr>
            <p:ph type="pic" sz="quarter" idx="13" hasCustomPrompt="1"/>
          </p:nvPr>
        </p:nvSpPr>
        <p:spPr>
          <a:xfrm>
            <a:off x="707571" y="1300146"/>
            <a:ext cx="5892284" cy="4785612"/>
          </a:xfrm>
          <a:effectLst>
            <a:glow rad="101600">
              <a:schemeClr val="accent2">
                <a:satMod val="175000"/>
                <a:alpha val="40000"/>
              </a:schemeClr>
            </a:glow>
          </a:effectLst>
        </p:spPr>
        <p:txBody>
          <a:bodyPr>
            <a:normAutofit/>
          </a:bodyPr>
          <a:lstStyle>
            <a:lvl1pPr>
              <a:defRPr sz="2000"/>
            </a:lvl1pPr>
          </a:lstStyle>
          <a:p>
            <a:r>
              <a:rPr lang="ru-RU" dirty="0"/>
              <a:t>Нажмите на иконку в центре и добавьте ваш скриншот.</a:t>
            </a:r>
          </a:p>
        </p:txBody>
      </p:sp>
      <p:sp>
        <p:nvSpPr>
          <p:cNvPr id="11" name="Номер слайда 2"/>
          <p:cNvSpPr>
            <a:spLocks noGrp="1"/>
          </p:cNvSpPr>
          <p:nvPr>
            <p:ph type="sldNum" sz="quarter" idx="10"/>
          </p:nvPr>
        </p:nvSpPr>
        <p:spPr>
          <a:xfrm>
            <a:off x="9452454" y="6420052"/>
            <a:ext cx="2743200" cy="365125"/>
          </a:xfrm>
        </p:spPr>
        <p:txBody>
          <a:bodyPr/>
          <a:lstStyle>
            <a:lvl1pPr>
              <a:defRPr>
                <a:solidFill>
                  <a:srgbClr val="009DBC"/>
                </a:solidFill>
              </a:defRPr>
            </a:lvl1pPr>
          </a:lstStyle>
          <a:p>
            <a:fld id="{DF85C086-28C9-48CD-B2E9-60C0C96CA922}" type="slidenum">
              <a:rPr lang="ru-RU" smtClean="0"/>
              <a:pPr/>
              <a:t>‹#›</a:t>
            </a:fld>
            <a:endParaRPr lang="ru-RU" dirty="0"/>
          </a:p>
        </p:txBody>
      </p:sp>
      <p:sp>
        <p:nvSpPr>
          <p:cNvPr id="13" name="Заголовок 1"/>
          <p:cNvSpPr>
            <a:spLocks noGrp="1"/>
          </p:cNvSpPr>
          <p:nvPr>
            <p:ph type="title" hasCustomPrompt="1"/>
          </p:nvPr>
        </p:nvSpPr>
        <p:spPr>
          <a:xfrm>
            <a:off x="707572" y="197185"/>
            <a:ext cx="8387268" cy="563231"/>
          </a:xfrm>
        </p:spPr>
        <p:txBody>
          <a:bodyPr anchor="t">
            <a:spAutoFit/>
          </a:bodyPr>
          <a:lstStyle>
            <a:lvl1pPr>
              <a:defRPr sz="3400" baseline="0"/>
            </a:lvl1pPr>
          </a:lstStyle>
          <a:p>
            <a:r>
              <a:rPr lang="ru-RU" dirty="0"/>
              <a:t>Темный </a:t>
            </a:r>
            <a:r>
              <a:rPr lang="ru-RU" dirty="0" err="1"/>
              <a:t>слайд_рисунок+текст</a:t>
            </a:r>
            <a:r>
              <a:rPr lang="ru-RU" dirty="0"/>
              <a:t> справа</a:t>
            </a:r>
          </a:p>
        </p:txBody>
      </p:sp>
      <p:pic>
        <p:nvPicPr>
          <p:cNvPr id="7" name="Рисунок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7876" y="223468"/>
            <a:ext cx="2090063" cy="480386"/>
          </a:xfrm>
          <a:prstGeom prst="rect">
            <a:avLst/>
          </a:prstGeom>
        </p:spPr>
      </p:pic>
    </p:spTree>
    <p:extLst>
      <p:ext uri="{BB962C8B-B14F-4D97-AF65-F5344CB8AC3E}">
        <p14:creationId xmlns:p14="http://schemas.microsoft.com/office/powerpoint/2010/main" val="292344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Темный слайд_рисунок+текст слева">
    <p:bg>
      <p:bgPr>
        <a:solidFill>
          <a:srgbClr val="104B50"/>
        </a:solidFill>
        <a:effectLst/>
      </p:bgPr>
    </p:bg>
    <p:spTree>
      <p:nvGrpSpPr>
        <p:cNvPr id="1" name=""/>
        <p:cNvGrpSpPr/>
        <p:nvPr/>
      </p:nvGrpSpPr>
      <p:grpSpPr>
        <a:xfrm>
          <a:off x="0" y="0"/>
          <a:ext cx="0" cy="0"/>
          <a:chOff x="0" y="0"/>
          <a:chExt cx="0" cy="0"/>
        </a:xfrm>
      </p:grpSpPr>
      <p:sp>
        <p:nvSpPr>
          <p:cNvPr id="8" name="Текст 7"/>
          <p:cNvSpPr>
            <a:spLocks noGrp="1"/>
          </p:cNvSpPr>
          <p:nvPr>
            <p:ph type="body" sz="quarter" idx="12" hasCustomPrompt="1"/>
          </p:nvPr>
        </p:nvSpPr>
        <p:spPr>
          <a:xfrm>
            <a:off x="658209" y="1396031"/>
            <a:ext cx="4180491" cy="3910029"/>
          </a:xfrm>
        </p:spPr>
        <p:txBody>
          <a:bodyPr numCol="1">
            <a:noAutofit/>
          </a:bodyPr>
          <a:lstStyle>
            <a:lvl1pPr marL="0" marR="0" indent="0" algn="l" defTabSz="914400" rtl="0" eaLnBrk="1" fontAlgn="auto" latinLnBrk="0" hangingPunct="1">
              <a:lnSpc>
                <a:spcPct val="90000"/>
              </a:lnSpc>
              <a:spcBef>
                <a:spcPts val="1000"/>
              </a:spcBef>
              <a:spcAft>
                <a:spcPts val="0"/>
              </a:spcAft>
              <a:buClr>
                <a:schemeClr val="tx1"/>
              </a:buClr>
              <a:buSzPct val="100000"/>
              <a:buFontTx/>
              <a:buNone/>
              <a:tabLst/>
              <a:defRPr sz="1800" baseline="0">
                <a:solidFill>
                  <a:srgbClr val="F8F8F8"/>
                </a:solidFill>
              </a:defRPr>
            </a:lvl1pPr>
          </a:lstStyle>
          <a:p>
            <a:pPr lvl="0"/>
            <a:r>
              <a:rPr lang="ru-RU" dirty="0"/>
              <a:t>Идейные соображения высшего порядка, а также реализация намеченных плановых заданий требуют от нас анализа модели развития. Идейные соображения высшего порядка, а также укрепление и развитие структуры способствует подготовки и реализации форм развития.</a:t>
            </a:r>
          </a:p>
          <a:p>
            <a:pPr lvl="0"/>
            <a:r>
              <a:rPr lang="ru-RU" dirty="0"/>
              <a:t>С другой стороны консультация с широким активом играет важную роль в формировании системы обучения кадров, соответствует насущным потребностям. </a:t>
            </a:r>
          </a:p>
        </p:txBody>
      </p:sp>
      <p:sp>
        <p:nvSpPr>
          <p:cNvPr id="12" name="Рисунок 11"/>
          <p:cNvSpPr>
            <a:spLocks noGrp="1"/>
          </p:cNvSpPr>
          <p:nvPr>
            <p:ph type="pic" sz="quarter" idx="13" hasCustomPrompt="1"/>
          </p:nvPr>
        </p:nvSpPr>
        <p:spPr>
          <a:xfrm>
            <a:off x="5812971" y="1387182"/>
            <a:ext cx="5892284" cy="4785612"/>
          </a:xfrm>
          <a:effectLst>
            <a:glow rad="101600">
              <a:schemeClr val="accent2">
                <a:satMod val="175000"/>
                <a:alpha val="40000"/>
              </a:schemeClr>
            </a:glow>
          </a:effectLst>
        </p:spPr>
        <p:txBody>
          <a:bodyPr>
            <a:normAutofit/>
          </a:bodyPr>
          <a:lstStyle>
            <a:lvl1pPr>
              <a:defRPr sz="2000"/>
            </a:lvl1pPr>
          </a:lstStyle>
          <a:p>
            <a:r>
              <a:rPr lang="ru-RU" dirty="0"/>
              <a:t>Нажмите на иконку в центре и добавьте ваш скриншот.</a:t>
            </a:r>
          </a:p>
        </p:txBody>
      </p:sp>
      <p:sp>
        <p:nvSpPr>
          <p:cNvPr id="11" name="Номер слайда 2"/>
          <p:cNvSpPr>
            <a:spLocks noGrp="1"/>
          </p:cNvSpPr>
          <p:nvPr>
            <p:ph type="sldNum" sz="quarter" idx="10"/>
          </p:nvPr>
        </p:nvSpPr>
        <p:spPr>
          <a:xfrm>
            <a:off x="9452454" y="6420052"/>
            <a:ext cx="2743200" cy="365125"/>
          </a:xfrm>
        </p:spPr>
        <p:txBody>
          <a:bodyPr/>
          <a:lstStyle>
            <a:lvl1pPr>
              <a:defRPr>
                <a:solidFill>
                  <a:srgbClr val="009DBC"/>
                </a:solidFill>
              </a:defRPr>
            </a:lvl1pPr>
          </a:lstStyle>
          <a:p>
            <a:fld id="{DF85C086-28C9-48CD-B2E9-60C0C96CA922}" type="slidenum">
              <a:rPr lang="ru-RU" smtClean="0"/>
              <a:pPr/>
              <a:t>‹#›</a:t>
            </a:fld>
            <a:endParaRPr lang="ru-RU" dirty="0"/>
          </a:p>
        </p:txBody>
      </p:sp>
      <p:sp>
        <p:nvSpPr>
          <p:cNvPr id="7" name="Заголовок 1"/>
          <p:cNvSpPr>
            <a:spLocks noGrp="1"/>
          </p:cNvSpPr>
          <p:nvPr>
            <p:ph type="title" hasCustomPrompt="1"/>
          </p:nvPr>
        </p:nvSpPr>
        <p:spPr>
          <a:xfrm>
            <a:off x="707572" y="197185"/>
            <a:ext cx="8387268" cy="563231"/>
          </a:xfrm>
        </p:spPr>
        <p:txBody>
          <a:bodyPr anchor="t">
            <a:spAutoFit/>
          </a:bodyPr>
          <a:lstStyle>
            <a:lvl1pPr>
              <a:defRPr sz="3400" baseline="0"/>
            </a:lvl1pPr>
          </a:lstStyle>
          <a:p>
            <a:r>
              <a:rPr lang="ru-RU" dirty="0"/>
              <a:t>Темный </a:t>
            </a:r>
            <a:r>
              <a:rPr lang="ru-RU" dirty="0" err="1"/>
              <a:t>слайд_рисунок+текст</a:t>
            </a:r>
            <a:r>
              <a:rPr lang="ru-RU" dirty="0"/>
              <a:t> слева</a:t>
            </a:r>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7876" y="223468"/>
            <a:ext cx="2090063" cy="480386"/>
          </a:xfrm>
          <a:prstGeom prst="rect">
            <a:avLst/>
          </a:prstGeom>
        </p:spPr>
      </p:pic>
    </p:spTree>
    <p:extLst>
      <p:ext uri="{BB962C8B-B14F-4D97-AF65-F5344CB8AC3E}">
        <p14:creationId xmlns:p14="http://schemas.microsoft.com/office/powerpoint/2010/main" val="901998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Темный слайд со списком">
    <p:bg>
      <p:bgPr>
        <a:solidFill>
          <a:srgbClr val="104B50"/>
        </a:solidFill>
        <a:effectLst/>
      </p:bgPr>
    </p:bg>
    <p:spTree>
      <p:nvGrpSpPr>
        <p:cNvPr id="1" name=""/>
        <p:cNvGrpSpPr/>
        <p:nvPr/>
      </p:nvGrpSpPr>
      <p:grpSpPr>
        <a:xfrm>
          <a:off x="0" y="0"/>
          <a:ext cx="0" cy="0"/>
          <a:chOff x="0" y="0"/>
          <a:chExt cx="0" cy="0"/>
        </a:xfrm>
      </p:grpSpPr>
      <p:sp>
        <p:nvSpPr>
          <p:cNvPr id="4" name="Заголовок 1"/>
          <p:cNvSpPr>
            <a:spLocks noGrp="1"/>
          </p:cNvSpPr>
          <p:nvPr>
            <p:ph type="title" hasCustomPrompt="1"/>
          </p:nvPr>
        </p:nvSpPr>
        <p:spPr>
          <a:xfrm>
            <a:off x="707572" y="197185"/>
            <a:ext cx="8387268" cy="563231"/>
          </a:xfrm>
        </p:spPr>
        <p:txBody>
          <a:bodyPr anchor="t">
            <a:spAutoFit/>
          </a:bodyPr>
          <a:lstStyle>
            <a:lvl1pPr>
              <a:defRPr sz="3400" baseline="0"/>
            </a:lvl1pPr>
          </a:lstStyle>
          <a:p>
            <a:r>
              <a:rPr lang="ru-RU" dirty="0"/>
              <a:t>Темный слайд со списком</a:t>
            </a:r>
          </a:p>
        </p:txBody>
      </p:sp>
      <p:sp>
        <p:nvSpPr>
          <p:cNvPr id="5" name="Текст 2"/>
          <p:cNvSpPr>
            <a:spLocks noGrp="1"/>
          </p:cNvSpPr>
          <p:nvPr>
            <p:ph type="body" sz="quarter" idx="15"/>
          </p:nvPr>
        </p:nvSpPr>
        <p:spPr>
          <a:xfrm>
            <a:off x="707572" y="1921005"/>
            <a:ext cx="6359978" cy="3835922"/>
          </a:xfrm>
        </p:spPr>
        <p:txBody>
          <a:bodyPr>
            <a:spAutoFit/>
          </a:bodyPr>
          <a:lstStyle>
            <a:lvl1pPr>
              <a:defRPr>
                <a:solidFill>
                  <a:srgbClr val="F8F8F8"/>
                </a:solidFill>
              </a:defRPr>
            </a:lvl1pPr>
          </a:lstStyle>
          <a:p>
            <a:pPr marL="449263" lvl="0" indent="-449263">
              <a:buClr>
                <a:srgbClr val="009DBC"/>
              </a:buClr>
              <a:buSzPct val="100000"/>
              <a:buBlip>
                <a:blip r:embed="rId2"/>
              </a:buBlip>
              <a:tabLst>
                <a:tab pos="449263" algn="l"/>
              </a:tabLst>
            </a:pPr>
            <a:r>
              <a:rPr lang="ru-RU" sz="2800" dirty="0">
                <a:solidFill>
                  <a:srgbClr val="F8F8F8"/>
                </a:solidFill>
              </a:rPr>
              <a:t>Лидер российского рынка систем бизнес-моделирования</a:t>
            </a:r>
          </a:p>
          <a:p>
            <a:pPr marL="449263" lvl="0" indent="-449263">
              <a:buClr>
                <a:srgbClr val="009DBC"/>
              </a:buClr>
              <a:buSzPct val="100000"/>
              <a:buBlip>
                <a:blip r:embed="rId2"/>
              </a:buBlip>
              <a:tabLst>
                <a:tab pos="449263" algn="l"/>
              </a:tabLst>
            </a:pPr>
            <a:r>
              <a:rPr lang="ru-RU" sz="2800" dirty="0">
                <a:solidFill>
                  <a:srgbClr val="F8F8F8"/>
                </a:solidFill>
              </a:rPr>
              <a:t>15 лет на рынке</a:t>
            </a:r>
          </a:p>
          <a:p>
            <a:pPr marL="449263" lvl="0" indent="-449263">
              <a:buClr>
                <a:srgbClr val="009DBC"/>
              </a:buClr>
              <a:buSzPct val="100000"/>
              <a:buBlip>
                <a:blip r:embed="rId2"/>
              </a:buBlip>
              <a:tabLst>
                <a:tab pos="449263" algn="l"/>
              </a:tabLst>
            </a:pPr>
            <a:r>
              <a:rPr lang="ru-RU" sz="2800" dirty="0">
                <a:solidFill>
                  <a:srgbClr val="F8F8F8"/>
                </a:solidFill>
              </a:rPr>
              <a:t>Более 2000 клиентов</a:t>
            </a:r>
          </a:p>
          <a:p>
            <a:pPr marL="449263" lvl="0" indent="-449263">
              <a:buClr>
                <a:srgbClr val="009DBC"/>
              </a:buClr>
              <a:buSzPct val="100000"/>
              <a:buBlip>
                <a:blip r:embed="rId2"/>
              </a:buBlip>
              <a:tabLst>
                <a:tab pos="449263" algn="l"/>
              </a:tabLst>
            </a:pPr>
            <a:r>
              <a:rPr lang="ru-RU" sz="2800" dirty="0">
                <a:solidFill>
                  <a:srgbClr val="F8F8F8"/>
                </a:solidFill>
              </a:rPr>
              <a:t>10 стран присутствия</a:t>
            </a:r>
          </a:p>
          <a:p>
            <a:pPr marL="449263" lvl="0" indent="-449263">
              <a:buClr>
                <a:srgbClr val="009DBC"/>
              </a:buClr>
              <a:buSzPct val="100000"/>
              <a:buBlip>
                <a:blip r:embed="rId2"/>
              </a:buBlip>
              <a:tabLst>
                <a:tab pos="449263" algn="l"/>
              </a:tabLst>
            </a:pPr>
            <a:r>
              <a:rPr lang="ru-RU" sz="2800" dirty="0">
                <a:solidFill>
                  <a:srgbClr val="F8F8F8"/>
                </a:solidFill>
              </a:rPr>
              <a:t>60 партнеров</a:t>
            </a:r>
          </a:p>
          <a:p>
            <a:pPr marL="449263" lvl="0" indent="-449263">
              <a:buClr>
                <a:srgbClr val="009DBC"/>
              </a:buClr>
              <a:buSzPct val="100000"/>
              <a:buBlip>
                <a:blip r:embed="rId2"/>
              </a:buBlip>
              <a:tabLst>
                <a:tab pos="449263" algn="l"/>
              </a:tabLst>
            </a:pPr>
            <a:r>
              <a:rPr lang="ru-RU" sz="2800" dirty="0">
                <a:solidFill>
                  <a:srgbClr val="F8F8F8"/>
                </a:solidFill>
              </a:rPr>
              <a:t>180 партнерских вузов и бизнес-школ</a:t>
            </a:r>
          </a:p>
        </p:txBody>
      </p:sp>
      <p:sp>
        <p:nvSpPr>
          <p:cNvPr id="6" name="Номер слайда 2"/>
          <p:cNvSpPr>
            <a:spLocks noGrp="1"/>
          </p:cNvSpPr>
          <p:nvPr>
            <p:ph type="sldNum" sz="quarter" idx="10"/>
          </p:nvPr>
        </p:nvSpPr>
        <p:spPr>
          <a:xfrm>
            <a:off x="9452454" y="6420052"/>
            <a:ext cx="2743200" cy="365125"/>
          </a:xfrm>
        </p:spPr>
        <p:txBody>
          <a:bodyPr/>
          <a:lstStyle>
            <a:lvl1pPr>
              <a:defRPr>
                <a:solidFill>
                  <a:srgbClr val="009DBC"/>
                </a:solidFill>
              </a:defRPr>
            </a:lvl1pPr>
          </a:lstStyle>
          <a:p>
            <a:fld id="{DF85C086-28C9-48CD-B2E9-60C0C96CA922}" type="slidenum">
              <a:rPr lang="ru-RU" smtClean="0"/>
              <a:pPr/>
              <a:t>‹#›</a:t>
            </a:fld>
            <a:endParaRPr lang="ru-RU" dirty="0"/>
          </a:p>
        </p:txBody>
      </p:sp>
      <p:pic>
        <p:nvPicPr>
          <p:cNvPr id="2" name="Рисунок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7876" y="223468"/>
            <a:ext cx="2090063" cy="480386"/>
          </a:xfrm>
          <a:prstGeom prst="rect">
            <a:avLst/>
          </a:prstGeom>
        </p:spPr>
      </p:pic>
    </p:spTree>
    <p:extLst>
      <p:ext uri="{BB962C8B-B14F-4D97-AF65-F5344CB8AC3E}">
        <p14:creationId xmlns:p14="http://schemas.microsoft.com/office/powerpoint/2010/main" val="709223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емный слайд с 2 колонками текста">
    <p:bg>
      <p:bgPr>
        <a:solidFill>
          <a:srgbClr val="104B50"/>
        </a:solidFill>
        <a:effectLst/>
      </p:bgPr>
    </p:bg>
    <p:spTree>
      <p:nvGrpSpPr>
        <p:cNvPr id="1" name=""/>
        <p:cNvGrpSpPr/>
        <p:nvPr/>
      </p:nvGrpSpPr>
      <p:grpSpPr>
        <a:xfrm>
          <a:off x="0" y="0"/>
          <a:ext cx="0" cy="0"/>
          <a:chOff x="0" y="0"/>
          <a:chExt cx="0" cy="0"/>
        </a:xfrm>
      </p:grpSpPr>
      <p:sp>
        <p:nvSpPr>
          <p:cNvPr id="4" name="Заголовок 1"/>
          <p:cNvSpPr>
            <a:spLocks noGrp="1"/>
          </p:cNvSpPr>
          <p:nvPr>
            <p:ph type="title" hasCustomPrompt="1"/>
          </p:nvPr>
        </p:nvSpPr>
        <p:spPr>
          <a:xfrm>
            <a:off x="707572" y="197185"/>
            <a:ext cx="8387268" cy="563231"/>
          </a:xfrm>
        </p:spPr>
        <p:txBody>
          <a:bodyPr anchor="t">
            <a:spAutoFit/>
          </a:bodyPr>
          <a:lstStyle>
            <a:lvl1pPr>
              <a:defRPr sz="3400" baseline="0"/>
            </a:lvl1pPr>
          </a:lstStyle>
          <a:p>
            <a:r>
              <a:rPr lang="ru-RU" dirty="0"/>
              <a:t>Темный слайд с 2 колонками текста</a:t>
            </a:r>
          </a:p>
        </p:txBody>
      </p:sp>
      <p:sp>
        <p:nvSpPr>
          <p:cNvPr id="6" name="Номер слайда 2"/>
          <p:cNvSpPr>
            <a:spLocks noGrp="1"/>
          </p:cNvSpPr>
          <p:nvPr>
            <p:ph type="sldNum" sz="quarter" idx="10"/>
          </p:nvPr>
        </p:nvSpPr>
        <p:spPr>
          <a:xfrm>
            <a:off x="9452454" y="6420052"/>
            <a:ext cx="2743200" cy="365125"/>
          </a:xfrm>
        </p:spPr>
        <p:txBody>
          <a:bodyPr/>
          <a:lstStyle>
            <a:lvl1pPr>
              <a:defRPr>
                <a:solidFill>
                  <a:srgbClr val="009DBC"/>
                </a:solidFill>
              </a:defRPr>
            </a:lvl1pPr>
          </a:lstStyle>
          <a:p>
            <a:fld id="{DF85C086-28C9-48CD-B2E9-60C0C96CA922}" type="slidenum">
              <a:rPr lang="ru-RU" smtClean="0"/>
              <a:pPr/>
              <a:t>‹#›</a:t>
            </a:fld>
            <a:endParaRPr lang="ru-RU" dirty="0"/>
          </a:p>
        </p:txBody>
      </p:sp>
      <p:sp>
        <p:nvSpPr>
          <p:cNvPr id="8" name="Текст 2"/>
          <p:cNvSpPr>
            <a:spLocks noGrp="1"/>
          </p:cNvSpPr>
          <p:nvPr>
            <p:ph type="body" sz="quarter" idx="15"/>
          </p:nvPr>
        </p:nvSpPr>
        <p:spPr>
          <a:xfrm>
            <a:off x="910377" y="2710987"/>
            <a:ext cx="5185624" cy="473370"/>
          </a:xfrm>
        </p:spPr>
        <p:txBody>
          <a:bodyPr/>
          <a:lstStyle>
            <a:lvl1pPr>
              <a:defRPr>
                <a:solidFill>
                  <a:srgbClr val="F8F8F8"/>
                </a:solidFill>
              </a:defRPr>
            </a:lvl1pPr>
          </a:lstStyle>
          <a:p>
            <a:pPr marL="285750" lvl="0" indent="-285750">
              <a:buClr>
                <a:srgbClr val="009DBC"/>
              </a:buClr>
              <a:buSzPct val="100000"/>
              <a:buBlip>
                <a:blip r:embed="rId2"/>
              </a:buBlip>
              <a:tabLst>
                <a:tab pos="269875" algn="l"/>
                <a:tab pos="360363" algn="l"/>
              </a:tabLst>
            </a:pPr>
            <a:r>
              <a:rPr lang="ru-RU" sz="1800" dirty="0">
                <a:solidFill>
                  <a:srgbClr val="F8F8F8"/>
                </a:solidFill>
              </a:rPr>
              <a:t>Разработка стратегии компании.</a:t>
            </a:r>
          </a:p>
          <a:p>
            <a:pPr marL="285750" lvl="0" indent="-285750">
              <a:buClr>
                <a:srgbClr val="009DBC"/>
              </a:buClr>
              <a:buSzPct val="100000"/>
              <a:buBlip>
                <a:blip r:embed="rId2"/>
              </a:buBlip>
              <a:tabLst>
                <a:tab pos="269875" algn="l"/>
                <a:tab pos="360363" algn="l"/>
              </a:tabLst>
            </a:pPr>
            <a:r>
              <a:rPr lang="ru-RU" sz="1800" dirty="0">
                <a:solidFill>
                  <a:srgbClr val="F8F8F8"/>
                </a:solidFill>
              </a:rPr>
              <a:t>Стандартизация, оптимизация и реинжиниринг бизнес-процессов.</a:t>
            </a:r>
          </a:p>
          <a:p>
            <a:pPr marL="285750" lvl="0" indent="-285750">
              <a:buClr>
                <a:srgbClr val="009DBC"/>
              </a:buClr>
              <a:buSzPct val="100000"/>
              <a:buBlip>
                <a:blip r:embed="rId2"/>
              </a:buBlip>
              <a:tabLst>
                <a:tab pos="269875" algn="l"/>
                <a:tab pos="360363" algn="l"/>
              </a:tabLst>
            </a:pPr>
            <a:r>
              <a:rPr lang="ru-RU" sz="1800" dirty="0">
                <a:solidFill>
                  <a:srgbClr val="F8F8F8"/>
                </a:solidFill>
              </a:rPr>
              <a:t>Создание для сотрудников базы знаний об устройстве и работе компании.</a:t>
            </a:r>
          </a:p>
          <a:p>
            <a:pPr marL="285750" lvl="0" indent="-285750">
              <a:buClr>
                <a:srgbClr val="009DBC"/>
              </a:buClr>
              <a:buSzPct val="100000"/>
              <a:buBlip>
                <a:blip r:embed="rId2"/>
              </a:buBlip>
              <a:tabLst>
                <a:tab pos="269875" algn="l"/>
                <a:tab pos="360363" algn="l"/>
              </a:tabLst>
            </a:pPr>
            <a:r>
              <a:rPr lang="ru-RU" sz="1800" dirty="0">
                <a:solidFill>
                  <a:srgbClr val="F8F8F8"/>
                </a:solidFill>
              </a:rPr>
              <a:t>Внедрение системы менеджмента качества.</a:t>
            </a:r>
          </a:p>
          <a:p>
            <a:pPr marL="285750" lvl="0" indent="-285750">
              <a:buClr>
                <a:srgbClr val="009DBC"/>
              </a:buClr>
              <a:buSzPct val="100000"/>
              <a:buBlip>
                <a:blip r:embed="rId2"/>
              </a:buBlip>
              <a:tabLst>
                <a:tab pos="269875" algn="l"/>
                <a:tab pos="360363" algn="l"/>
              </a:tabLst>
            </a:pPr>
            <a:r>
              <a:rPr lang="ru-RU" sz="1800" dirty="0">
                <a:solidFill>
                  <a:srgbClr val="F8F8F8"/>
                </a:solidFill>
              </a:rPr>
              <a:t>Разработка системы мотивации на основе KPI.</a:t>
            </a:r>
          </a:p>
          <a:p>
            <a:pPr marL="285750" lvl="0" indent="-285750">
              <a:buClr>
                <a:srgbClr val="009DBC"/>
              </a:buClr>
              <a:buSzPct val="100000"/>
              <a:buBlip>
                <a:blip r:embed="rId2"/>
              </a:buBlip>
              <a:tabLst>
                <a:tab pos="269875" algn="l"/>
                <a:tab pos="360363" algn="l"/>
              </a:tabLst>
            </a:pPr>
            <a:r>
              <a:rPr lang="ru-RU" sz="1800" dirty="0">
                <a:solidFill>
                  <a:srgbClr val="F8F8F8"/>
                </a:solidFill>
              </a:rPr>
              <a:t>Внедрение информационных систем.</a:t>
            </a:r>
          </a:p>
        </p:txBody>
      </p:sp>
      <p:sp>
        <p:nvSpPr>
          <p:cNvPr id="9" name="Текст 5"/>
          <p:cNvSpPr>
            <a:spLocks noGrp="1"/>
          </p:cNvSpPr>
          <p:nvPr>
            <p:ph type="body" sz="quarter" idx="19"/>
          </p:nvPr>
        </p:nvSpPr>
        <p:spPr>
          <a:xfrm>
            <a:off x="7046479" y="2710987"/>
            <a:ext cx="5033225" cy="499467"/>
          </a:xfrm>
        </p:spPr>
        <p:txBody>
          <a:bodyPr/>
          <a:lstStyle/>
          <a:p>
            <a:pPr marL="285750" lvl="0" indent="-285750">
              <a:buClr>
                <a:srgbClr val="009DBC"/>
              </a:buClr>
              <a:buSzPct val="100000"/>
              <a:buBlip>
                <a:blip r:embed="rId2"/>
              </a:buBlip>
              <a:tabLst>
                <a:tab pos="269875" algn="l"/>
                <a:tab pos="360363" algn="l"/>
              </a:tabLst>
            </a:pPr>
            <a:r>
              <a:rPr lang="ru-RU" sz="1800" dirty="0">
                <a:solidFill>
                  <a:srgbClr val="F8F8F8"/>
                </a:solidFill>
              </a:rPr>
              <a:t>Бизнес-архитекторы.</a:t>
            </a:r>
          </a:p>
          <a:p>
            <a:pPr marL="285750" lvl="0" indent="-285750">
              <a:buClr>
                <a:srgbClr val="009DBC"/>
              </a:buClr>
              <a:buSzPct val="100000"/>
              <a:buBlip>
                <a:blip r:embed="rId2"/>
              </a:buBlip>
              <a:tabLst>
                <a:tab pos="269875" algn="l"/>
                <a:tab pos="360363" algn="l"/>
              </a:tabLst>
            </a:pPr>
            <a:r>
              <a:rPr lang="ru-RU" sz="1800" dirty="0">
                <a:solidFill>
                  <a:srgbClr val="F8F8F8"/>
                </a:solidFill>
              </a:rPr>
              <a:t>Руководители.</a:t>
            </a:r>
          </a:p>
          <a:p>
            <a:pPr marL="285750" lvl="0" indent="-285750">
              <a:buClr>
                <a:srgbClr val="009DBC"/>
              </a:buClr>
              <a:buSzPct val="100000"/>
              <a:buBlip>
                <a:blip r:embed="rId2"/>
              </a:buBlip>
              <a:tabLst>
                <a:tab pos="269875" algn="l"/>
                <a:tab pos="360363" algn="l"/>
              </a:tabLst>
            </a:pPr>
            <a:r>
              <a:rPr lang="ru-RU" sz="1800" dirty="0">
                <a:solidFill>
                  <a:srgbClr val="F8F8F8"/>
                </a:solidFill>
              </a:rPr>
              <a:t>Бизнес-аналитики.</a:t>
            </a:r>
          </a:p>
          <a:p>
            <a:pPr marL="285750" lvl="0" indent="-285750">
              <a:buClr>
                <a:srgbClr val="009DBC"/>
              </a:buClr>
              <a:buSzPct val="100000"/>
              <a:buBlip>
                <a:blip r:embed="rId2"/>
              </a:buBlip>
              <a:tabLst>
                <a:tab pos="269875" algn="l"/>
                <a:tab pos="360363" algn="l"/>
              </a:tabLst>
            </a:pPr>
            <a:r>
              <a:rPr lang="ru-RU" sz="1800" dirty="0">
                <a:solidFill>
                  <a:srgbClr val="F8F8F8"/>
                </a:solidFill>
              </a:rPr>
              <a:t>Специалисты в области качества.</a:t>
            </a:r>
          </a:p>
          <a:p>
            <a:pPr marL="285750" lvl="0" indent="-285750">
              <a:buClr>
                <a:srgbClr val="009DBC"/>
              </a:buClr>
              <a:buSzPct val="100000"/>
              <a:buBlip>
                <a:blip r:embed="rId2"/>
              </a:buBlip>
              <a:tabLst>
                <a:tab pos="269875" algn="l"/>
                <a:tab pos="360363" algn="l"/>
              </a:tabLst>
            </a:pPr>
            <a:r>
              <a:rPr lang="ru-RU" sz="1800" dirty="0">
                <a:solidFill>
                  <a:srgbClr val="F8F8F8"/>
                </a:solidFill>
              </a:rPr>
              <a:t>ИТ-специалисты.</a:t>
            </a:r>
          </a:p>
          <a:p>
            <a:pPr marL="285750" lvl="0" indent="-285750">
              <a:buClr>
                <a:srgbClr val="009DBC"/>
              </a:buClr>
              <a:buSzPct val="100000"/>
              <a:buBlip>
                <a:blip r:embed="rId2"/>
              </a:buBlip>
              <a:tabLst>
                <a:tab pos="269875" algn="l"/>
                <a:tab pos="360363" algn="l"/>
              </a:tabLst>
            </a:pPr>
            <a:r>
              <a:rPr lang="ru-RU" sz="1800" dirty="0">
                <a:solidFill>
                  <a:srgbClr val="F8F8F8"/>
                </a:solidFill>
              </a:rPr>
              <a:t>А также все сотрудники компании.</a:t>
            </a:r>
          </a:p>
          <a:p>
            <a:endParaRPr lang="ru-RU" sz="1400" dirty="0">
              <a:solidFill>
                <a:srgbClr val="F8F8F8"/>
              </a:solidFill>
            </a:endParaRPr>
          </a:p>
        </p:txBody>
      </p:sp>
      <p:sp>
        <p:nvSpPr>
          <p:cNvPr id="10" name="Подзаголовок 6"/>
          <p:cNvSpPr>
            <a:spLocks noGrp="1"/>
          </p:cNvSpPr>
          <p:nvPr>
            <p:ph type="subTitle" idx="1"/>
          </p:nvPr>
        </p:nvSpPr>
        <p:spPr>
          <a:xfrm>
            <a:off x="910373" y="1826228"/>
            <a:ext cx="5185628" cy="304800"/>
          </a:xfr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lang="ru-RU" sz="2000" kern="1200" dirty="0">
                <a:solidFill>
                  <a:schemeClr val="tx1"/>
                </a:solidFill>
                <a:latin typeface="+mn-lt"/>
                <a:ea typeface="+mn-ea"/>
                <a:cs typeface="+mn-cs"/>
              </a:defRPr>
            </a:lvl1pPr>
          </a:lstStyle>
          <a:p>
            <a:r>
              <a:rPr lang="ru-RU" dirty="0"/>
              <a:t>Business Studio применяется в таких проектах, как:</a:t>
            </a:r>
          </a:p>
        </p:txBody>
      </p:sp>
      <p:sp>
        <p:nvSpPr>
          <p:cNvPr id="11" name="Подзаголовок 2"/>
          <p:cNvSpPr txBox="1">
            <a:spLocks/>
          </p:cNvSpPr>
          <p:nvPr userDrawn="1"/>
        </p:nvSpPr>
        <p:spPr>
          <a:xfrm>
            <a:off x="7046479" y="1841408"/>
            <a:ext cx="5033227" cy="3048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ru-RU" dirty="0">
                <a:solidFill>
                  <a:srgbClr val="009DBC"/>
                </a:solidFill>
              </a:rPr>
              <a:t>Ключевые пользователи Business Studio:</a:t>
            </a:r>
          </a:p>
        </p:txBody>
      </p:sp>
      <p:pic>
        <p:nvPicPr>
          <p:cNvPr id="13" name="Рисунок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97876" y="223468"/>
            <a:ext cx="2090063" cy="480386"/>
          </a:xfrm>
          <a:prstGeom prst="rect">
            <a:avLst/>
          </a:prstGeom>
        </p:spPr>
      </p:pic>
    </p:spTree>
    <p:extLst>
      <p:ext uri="{BB962C8B-B14F-4D97-AF65-F5344CB8AC3E}">
        <p14:creationId xmlns:p14="http://schemas.microsoft.com/office/powerpoint/2010/main" val="3997350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Двухцветный слайд_рисунок+текст справа">
    <p:bg>
      <p:bgPr>
        <a:solidFill>
          <a:srgbClr val="FFFFFF"/>
        </a:solidFill>
        <a:effectLst/>
      </p:bgPr>
    </p:bg>
    <p:spTree>
      <p:nvGrpSpPr>
        <p:cNvPr id="1" name=""/>
        <p:cNvGrpSpPr/>
        <p:nvPr/>
      </p:nvGrpSpPr>
      <p:grpSpPr>
        <a:xfrm>
          <a:off x="0" y="0"/>
          <a:ext cx="0" cy="0"/>
          <a:chOff x="0" y="0"/>
          <a:chExt cx="0" cy="0"/>
        </a:xfrm>
      </p:grpSpPr>
      <p:sp>
        <p:nvSpPr>
          <p:cNvPr id="10" name="Прямоугольник 9"/>
          <p:cNvSpPr/>
          <p:nvPr userDrawn="1"/>
        </p:nvSpPr>
        <p:spPr>
          <a:xfrm>
            <a:off x="7625166" y="0"/>
            <a:ext cx="4566834" cy="6858000"/>
          </a:xfrm>
          <a:prstGeom prst="rect">
            <a:avLst/>
          </a:prstGeom>
          <a:solidFill>
            <a:srgbClr val="10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7465"/>
              </a:solidFill>
            </a:endParaRPr>
          </a:p>
        </p:txBody>
      </p:sp>
      <p:sp>
        <p:nvSpPr>
          <p:cNvPr id="9" name="Заголовок 1"/>
          <p:cNvSpPr>
            <a:spLocks noGrp="1"/>
          </p:cNvSpPr>
          <p:nvPr>
            <p:ph type="title" hasCustomPrompt="1"/>
          </p:nvPr>
        </p:nvSpPr>
        <p:spPr>
          <a:xfrm>
            <a:off x="707572" y="197185"/>
            <a:ext cx="5892284" cy="1034129"/>
          </a:xfrm>
        </p:spPr>
        <p:txBody>
          <a:bodyPr wrap="square" anchor="t">
            <a:spAutoFit/>
          </a:bodyPr>
          <a:lstStyle>
            <a:lvl1pPr>
              <a:defRPr sz="3400" baseline="0"/>
            </a:lvl1pPr>
          </a:lstStyle>
          <a:p>
            <a:r>
              <a:rPr lang="ru-RU" dirty="0"/>
              <a:t>Двухцветный </a:t>
            </a:r>
            <a:r>
              <a:rPr lang="ru-RU" dirty="0" err="1"/>
              <a:t>слайд_рисунок+текст</a:t>
            </a:r>
            <a:r>
              <a:rPr lang="ru-RU" dirty="0"/>
              <a:t> справа</a:t>
            </a:r>
          </a:p>
        </p:txBody>
      </p:sp>
      <p:sp>
        <p:nvSpPr>
          <p:cNvPr id="8" name="Текст 7"/>
          <p:cNvSpPr>
            <a:spLocks noGrp="1"/>
          </p:cNvSpPr>
          <p:nvPr>
            <p:ph type="body" sz="quarter" idx="12" hasCustomPrompt="1"/>
          </p:nvPr>
        </p:nvSpPr>
        <p:spPr>
          <a:xfrm>
            <a:off x="8202248" y="1300145"/>
            <a:ext cx="3412671" cy="3910029"/>
          </a:xfrm>
        </p:spPr>
        <p:txBody>
          <a:bodyPr numCol="1">
            <a:noAutofit/>
          </a:bodyPr>
          <a:lstStyle>
            <a:lvl1pPr marL="0" marR="0" indent="0" algn="l" defTabSz="914400" rtl="0" eaLnBrk="1" fontAlgn="auto" latinLnBrk="0" hangingPunct="1">
              <a:lnSpc>
                <a:spcPct val="90000"/>
              </a:lnSpc>
              <a:spcBef>
                <a:spcPts val="1000"/>
              </a:spcBef>
              <a:spcAft>
                <a:spcPts val="0"/>
              </a:spcAft>
              <a:buClr>
                <a:schemeClr val="tx1"/>
              </a:buClr>
              <a:buSzPct val="100000"/>
              <a:buFontTx/>
              <a:buNone/>
              <a:tabLst/>
              <a:defRPr sz="1800" baseline="0">
                <a:solidFill>
                  <a:srgbClr val="F8F8F8"/>
                </a:solidFill>
              </a:defRPr>
            </a:lvl1pPr>
          </a:lstStyle>
          <a:p>
            <a:pPr lvl="0"/>
            <a:r>
              <a:rPr lang="ru-RU" dirty="0"/>
              <a:t>Идейные соображения высшего порядка, а также реализация намеченных плановых заданий требуют от нас анализа модели развития. Идейные соображения высшего порядка, а также укрепление и развитие структуры способствует подготовки и реализации форм развития.</a:t>
            </a:r>
          </a:p>
          <a:p>
            <a:pPr lvl="0"/>
            <a:r>
              <a:rPr lang="ru-RU" dirty="0"/>
              <a:t>С другой стороны консультация с широким активом играет важную роль в формировании системы обучения кадров, соответствует насущным потребностям. </a:t>
            </a:r>
          </a:p>
        </p:txBody>
      </p:sp>
      <p:sp>
        <p:nvSpPr>
          <p:cNvPr id="7" name="Номер слайда 2"/>
          <p:cNvSpPr txBox="1">
            <a:spLocks/>
          </p:cNvSpPr>
          <p:nvPr userDrawn="1"/>
        </p:nvSpPr>
        <p:spPr>
          <a:xfrm>
            <a:off x="9452454" y="6420052"/>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4000" kern="1200">
                <a:solidFill>
                  <a:srgbClr val="009DB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85C086-28C9-48CD-B2E9-60C0C96CA922}" type="slidenum">
              <a:rPr lang="ru-RU" smtClean="0">
                <a:solidFill>
                  <a:srgbClr val="009DBC"/>
                </a:solidFill>
              </a:rPr>
              <a:pPr/>
              <a:t>‹#›</a:t>
            </a:fld>
            <a:endParaRPr lang="ru-RU" dirty="0">
              <a:solidFill>
                <a:srgbClr val="009DBC"/>
              </a:solidFill>
            </a:endParaRPr>
          </a:p>
        </p:txBody>
      </p:sp>
      <p:sp>
        <p:nvSpPr>
          <p:cNvPr id="11" name="Рисунок 11"/>
          <p:cNvSpPr>
            <a:spLocks noGrp="1"/>
          </p:cNvSpPr>
          <p:nvPr>
            <p:ph type="pic" sz="quarter" idx="13" hasCustomPrompt="1"/>
          </p:nvPr>
        </p:nvSpPr>
        <p:spPr>
          <a:xfrm>
            <a:off x="707572" y="1634440"/>
            <a:ext cx="5892284" cy="4785612"/>
          </a:xfrm>
          <a:effectLst>
            <a:glow rad="101600">
              <a:schemeClr val="accent2">
                <a:satMod val="175000"/>
                <a:alpha val="40000"/>
              </a:schemeClr>
            </a:glow>
          </a:effectLst>
        </p:spPr>
        <p:txBody>
          <a:bodyPr>
            <a:normAutofit/>
          </a:bodyPr>
          <a:lstStyle>
            <a:lvl1pPr>
              <a:defRPr sz="2000"/>
            </a:lvl1pPr>
          </a:lstStyle>
          <a:p>
            <a:r>
              <a:rPr lang="ru-RU" dirty="0"/>
              <a:t>Нажмите на иконку в центре и добавьте ваш скриншот.</a:t>
            </a:r>
          </a:p>
        </p:txBody>
      </p:sp>
      <p:pic>
        <p:nvPicPr>
          <p:cNvPr id="13" name="Рисунок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7876" y="223468"/>
            <a:ext cx="2090063" cy="480386"/>
          </a:xfrm>
          <a:prstGeom prst="rect">
            <a:avLst/>
          </a:prstGeom>
        </p:spPr>
      </p:pic>
    </p:spTree>
    <p:extLst>
      <p:ext uri="{BB962C8B-B14F-4D97-AF65-F5344CB8AC3E}">
        <p14:creationId xmlns:p14="http://schemas.microsoft.com/office/powerpoint/2010/main" val="1372954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Двухцветный слайд_таблица+текст справа">
    <p:bg>
      <p:bgPr>
        <a:solidFill>
          <a:srgbClr val="FFFFFF"/>
        </a:solidFill>
        <a:effectLst/>
      </p:bgPr>
    </p:bg>
    <p:spTree>
      <p:nvGrpSpPr>
        <p:cNvPr id="1" name=""/>
        <p:cNvGrpSpPr/>
        <p:nvPr/>
      </p:nvGrpSpPr>
      <p:grpSpPr>
        <a:xfrm>
          <a:off x="0" y="0"/>
          <a:ext cx="0" cy="0"/>
          <a:chOff x="0" y="0"/>
          <a:chExt cx="0" cy="0"/>
        </a:xfrm>
      </p:grpSpPr>
      <p:sp>
        <p:nvSpPr>
          <p:cNvPr id="16" name="Прямоугольник 15"/>
          <p:cNvSpPr/>
          <p:nvPr userDrawn="1"/>
        </p:nvSpPr>
        <p:spPr>
          <a:xfrm>
            <a:off x="7625166" y="0"/>
            <a:ext cx="4566834" cy="6858000"/>
          </a:xfrm>
          <a:prstGeom prst="rect">
            <a:avLst/>
          </a:prstGeom>
          <a:solidFill>
            <a:srgbClr val="104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7465"/>
              </a:solidFill>
            </a:endParaRPr>
          </a:p>
        </p:txBody>
      </p:sp>
      <p:sp>
        <p:nvSpPr>
          <p:cNvPr id="7" name="Номер слайда 2"/>
          <p:cNvSpPr txBox="1">
            <a:spLocks/>
          </p:cNvSpPr>
          <p:nvPr userDrawn="1"/>
        </p:nvSpPr>
        <p:spPr>
          <a:xfrm>
            <a:off x="9452454" y="6420052"/>
            <a:ext cx="2743200" cy="365125"/>
          </a:xfrm>
          <a:prstGeom prst="rect">
            <a:avLst/>
          </a:prstGeom>
        </p:spPr>
        <p:txBody>
          <a:bodyPr vert="horz" lIns="91440" tIns="45720" rIns="91440" bIns="45720" rtlCol="0" anchor="ctr"/>
          <a:lstStyle>
            <a:defPPr>
              <a:defRPr lang="ru-RU"/>
            </a:defPPr>
            <a:lvl1pPr marL="0" algn="r" defTabSz="914400" rtl="0" eaLnBrk="1" latinLnBrk="0" hangingPunct="1">
              <a:defRPr sz="4000" kern="1200">
                <a:solidFill>
                  <a:srgbClr val="009DBC"/>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85C086-28C9-48CD-B2E9-60C0C96CA922}" type="slidenum">
              <a:rPr lang="ru-RU" smtClean="0"/>
              <a:pPr/>
              <a:t>‹#›</a:t>
            </a:fld>
            <a:endParaRPr lang="ru-RU" dirty="0"/>
          </a:p>
        </p:txBody>
      </p:sp>
      <p:sp>
        <p:nvSpPr>
          <p:cNvPr id="12" name="Таблица 118"/>
          <p:cNvSpPr>
            <a:spLocks noGrp="1"/>
          </p:cNvSpPr>
          <p:nvPr>
            <p:ph type="tbl" sz="quarter" idx="11"/>
          </p:nvPr>
        </p:nvSpPr>
        <p:spPr>
          <a:xfrm>
            <a:off x="853440" y="1713653"/>
            <a:ext cx="5472853" cy="3556001"/>
          </a:xfrm>
        </p:spPr>
        <p:txBody>
          <a:bodyPr/>
          <a:lstStyle/>
          <a:p>
            <a:r>
              <a:rPr lang="ru-RU" dirty="0"/>
              <a:t>Вставка таблицы</a:t>
            </a:r>
          </a:p>
        </p:txBody>
      </p:sp>
      <p:sp>
        <p:nvSpPr>
          <p:cNvPr id="13" name="Текст 9"/>
          <p:cNvSpPr>
            <a:spLocks noGrp="1"/>
          </p:cNvSpPr>
          <p:nvPr>
            <p:ph type="body" sz="quarter" idx="15" hasCustomPrompt="1"/>
          </p:nvPr>
        </p:nvSpPr>
        <p:spPr>
          <a:xfrm>
            <a:off x="853440" y="5486401"/>
            <a:ext cx="5472853" cy="1011132"/>
          </a:xfrm>
        </p:spPr>
        <p:txBody>
          <a:bodyPr anchor="t" anchorCtr="0">
            <a:noAutofit/>
          </a:bodyPr>
          <a:lstStyle>
            <a:lvl1pPr marL="0" indent="0">
              <a:buNone/>
              <a:defRPr sz="1200">
                <a:solidFill>
                  <a:schemeClr val="accent1">
                    <a:lumMod val="50000"/>
                  </a:schemeClr>
                </a:solidFill>
              </a:defRPr>
            </a:lvl1pPr>
          </a:lstStyle>
          <a:p>
            <a:pPr lvl="0"/>
            <a:r>
              <a:rPr lang="ru-RU" dirty="0"/>
              <a:t>Таблица 1. Пример оформления дополнительной информации к таблице. </a:t>
            </a:r>
          </a:p>
          <a:p>
            <a:pPr lvl="0"/>
            <a:r>
              <a:rPr lang="ru-RU" dirty="0"/>
              <a:t>Разнообразный и богатый опыт сложившаяся структура организации влечет за собой процесс внедрения и модернизации дальнейших направлений развития. </a:t>
            </a:r>
          </a:p>
        </p:txBody>
      </p:sp>
      <p:sp>
        <p:nvSpPr>
          <p:cNvPr id="14" name="Заголовок 1"/>
          <p:cNvSpPr>
            <a:spLocks noGrp="1"/>
          </p:cNvSpPr>
          <p:nvPr>
            <p:ph type="title" hasCustomPrompt="1"/>
          </p:nvPr>
        </p:nvSpPr>
        <p:spPr>
          <a:xfrm>
            <a:off x="707572" y="197185"/>
            <a:ext cx="5754186" cy="1034129"/>
          </a:xfrm>
        </p:spPr>
        <p:txBody>
          <a:bodyPr anchor="t">
            <a:spAutoFit/>
          </a:bodyPr>
          <a:lstStyle>
            <a:lvl1pPr>
              <a:defRPr sz="3400" baseline="0"/>
            </a:lvl1pPr>
          </a:lstStyle>
          <a:p>
            <a:r>
              <a:rPr lang="ru-RU" dirty="0"/>
              <a:t>Двухцветный </a:t>
            </a:r>
            <a:r>
              <a:rPr lang="ru-RU" dirty="0" err="1"/>
              <a:t>слайд_таблица+текст</a:t>
            </a:r>
            <a:r>
              <a:rPr lang="ru-RU" dirty="0"/>
              <a:t> справа</a:t>
            </a:r>
          </a:p>
        </p:txBody>
      </p:sp>
      <p:sp>
        <p:nvSpPr>
          <p:cNvPr id="10" name="Текст 7"/>
          <p:cNvSpPr>
            <a:spLocks noGrp="1"/>
          </p:cNvSpPr>
          <p:nvPr>
            <p:ph type="body" sz="quarter" idx="12" hasCustomPrompt="1"/>
          </p:nvPr>
        </p:nvSpPr>
        <p:spPr>
          <a:xfrm>
            <a:off x="8202248" y="1300145"/>
            <a:ext cx="3412671" cy="3910029"/>
          </a:xfrm>
        </p:spPr>
        <p:txBody>
          <a:bodyPr numCol="1">
            <a:noAutofit/>
          </a:bodyPr>
          <a:lstStyle>
            <a:lvl1pPr marL="0" marR="0" indent="0" algn="l" defTabSz="914400" rtl="0" eaLnBrk="1" fontAlgn="auto" latinLnBrk="0" hangingPunct="1">
              <a:lnSpc>
                <a:spcPct val="90000"/>
              </a:lnSpc>
              <a:spcBef>
                <a:spcPts val="1000"/>
              </a:spcBef>
              <a:spcAft>
                <a:spcPts val="0"/>
              </a:spcAft>
              <a:buClr>
                <a:schemeClr val="tx1"/>
              </a:buClr>
              <a:buSzPct val="100000"/>
              <a:buFontTx/>
              <a:buNone/>
              <a:tabLst/>
              <a:defRPr sz="1800" baseline="0">
                <a:solidFill>
                  <a:srgbClr val="F8F8F8"/>
                </a:solidFill>
              </a:defRPr>
            </a:lvl1pPr>
          </a:lstStyle>
          <a:p>
            <a:pPr lvl="0"/>
            <a:r>
              <a:rPr lang="ru-RU" dirty="0"/>
              <a:t>Идейные соображения высшего порядка, а также реализация намеченных плановых заданий требуют от нас анализа модели развития. Идейные соображения высшего порядка, а также укрепление и развитие структуры способствует подготовки и реализации форм развития.</a:t>
            </a:r>
          </a:p>
          <a:p>
            <a:pPr lvl="0"/>
            <a:r>
              <a:rPr lang="ru-RU" dirty="0"/>
              <a:t>С другой стороны консультация с широким активом играет важную роль в формировании системы обучения кадров, соответствует насущным потребностям. </a:t>
            </a:r>
          </a:p>
        </p:txBody>
      </p:sp>
      <p:pic>
        <p:nvPicPr>
          <p:cNvPr id="9" name="Рисунок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7876" y="223468"/>
            <a:ext cx="2090063" cy="480386"/>
          </a:xfrm>
          <a:prstGeom prst="rect">
            <a:avLst/>
          </a:prstGeom>
        </p:spPr>
      </p:pic>
    </p:spTree>
    <p:extLst>
      <p:ext uri="{BB962C8B-B14F-4D97-AF65-F5344CB8AC3E}">
        <p14:creationId xmlns:p14="http://schemas.microsoft.com/office/powerpoint/2010/main" val="106752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6" name="Номер слайда 5"/>
          <p:cNvSpPr>
            <a:spLocks noGrp="1"/>
          </p:cNvSpPr>
          <p:nvPr>
            <p:ph type="sldNum" sz="quarter" idx="4"/>
          </p:nvPr>
        </p:nvSpPr>
        <p:spPr>
          <a:xfrm>
            <a:off x="9206650" y="6311900"/>
            <a:ext cx="2743200" cy="365125"/>
          </a:xfrm>
          <a:prstGeom prst="rect">
            <a:avLst/>
          </a:prstGeom>
        </p:spPr>
        <p:txBody>
          <a:bodyPr vert="horz" lIns="91440" tIns="45720" rIns="91440" bIns="45720" rtlCol="0" anchor="ctr"/>
          <a:lstStyle>
            <a:lvl1pPr algn="r">
              <a:defRPr sz="4000">
                <a:solidFill>
                  <a:srgbClr val="FFFFFF"/>
                </a:solidFill>
              </a:defRPr>
            </a:lvl1pPr>
          </a:lstStyle>
          <a:p>
            <a:fld id="{DF85C086-28C9-48CD-B2E9-60C0C96CA922}" type="slidenum">
              <a:rPr lang="ru-RU" smtClean="0"/>
              <a:pPr/>
              <a:t>‹#›</a:t>
            </a:fld>
            <a:endParaRPr lang="ru-RU" dirty="0"/>
          </a:p>
        </p:txBody>
      </p:sp>
    </p:spTree>
    <p:extLst>
      <p:ext uri="{BB962C8B-B14F-4D97-AF65-F5344CB8AC3E}">
        <p14:creationId xmlns:p14="http://schemas.microsoft.com/office/powerpoint/2010/main" val="1989360057"/>
      </p:ext>
    </p:extLst>
  </p:cSld>
  <p:clrMap bg1="lt1" tx1="dk1" bg2="lt2" tx2="dk2" accent1="accent1" accent2="accent2" accent3="accent3" accent4="accent4" accent5="accent5" accent6="accent6" hlink="hlink" folHlink="folHlink"/>
  <p:sldLayoutIdLst>
    <p:sldLayoutId id="2147483663" r:id="rId1"/>
    <p:sldLayoutId id="2147483684" r:id="rId2"/>
    <p:sldLayoutId id="2147483671" r:id="rId3"/>
    <p:sldLayoutId id="2147483665" r:id="rId4"/>
    <p:sldLayoutId id="2147483666" r:id="rId5"/>
    <p:sldLayoutId id="2147483667" r:id="rId6"/>
    <p:sldLayoutId id="2147483668" r:id="rId7"/>
    <p:sldLayoutId id="2147483670" r:id="rId8"/>
    <p:sldLayoutId id="2147483673" r:id="rId9"/>
    <p:sldLayoutId id="2147483675" r:id="rId10"/>
    <p:sldLayoutId id="2147483683" r:id="rId11"/>
    <p:sldLayoutId id="214748368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PT Sans" panose="020B0503020203020204" pitchFamily="34" charset="-5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5.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5.xml"/><Relationship Id="rId4" Type="http://schemas.openxmlformats.org/officeDocument/2006/relationships/image" Target="../media/image89.png"/></Relationships>
</file>

<file path=ppt/slides/_rels/slide5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8" Type="http://schemas.openxmlformats.org/officeDocument/2006/relationships/image" Target="../media/image99.jpg"/><Relationship Id="rId13" Type="http://schemas.openxmlformats.org/officeDocument/2006/relationships/image" Target="../media/image104.png"/><Relationship Id="rId3" Type="http://schemas.openxmlformats.org/officeDocument/2006/relationships/image" Target="../media/image94.png"/><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image" Target="../media/image93.png"/><Relationship Id="rId1" Type="http://schemas.openxmlformats.org/officeDocument/2006/relationships/slideLayout" Target="../slideLayouts/slideLayout3.xml"/><Relationship Id="rId6" Type="http://schemas.openxmlformats.org/officeDocument/2006/relationships/image" Target="../media/image97.jpeg"/><Relationship Id="rId11" Type="http://schemas.openxmlformats.org/officeDocument/2006/relationships/image" Target="../media/image102.png"/><Relationship Id="rId5" Type="http://schemas.openxmlformats.org/officeDocument/2006/relationships/image" Target="../media/image96.jpg"/><Relationship Id="rId10" Type="http://schemas.openxmlformats.org/officeDocument/2006/relationships/image" Target="../media/image101.png"/><Relationship Id="rId4" Type="http://schemas.openxmlformats.org/officeDocument/2006/relationships/image" Target="../media/image95.png"/><Relationship Id="rId9" Type="http://schemas.openxmlformats.org/officeDocument/2006/relationships/image" Target="../media/image100.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mail@businessstudio.ru"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626488"/>
            <a:ext cx="180000" cy="1224000"/>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47863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quarter" idx="12"/>
          </p:nvPr>
        </p:nvSpPr>
        <p:spPr>
          <a:xfrm>
            <a:off x="8202248" y="1634440"/>
            <a:ext cx="3412671" cy="3910029"/>
          </a:xfrm>
        </p:spPr>
        <p:txBody>
          <a:bodyPr/>
          <a:lstStyle/>
          <a:p>
            <a:r>
              <a:rPr lang="en-US" dirty="0"/>
              <a:t>A range of properties can be defined for each and every measure: Desired trend, Unit of measurement, etc. </a:t>
            </a:r>
          </a:p>
          <a:p>
            <a:r>
              <a:rPr lang="en-US" dirty="0"/>
              <a:t>Measures retain records of their values: plan and actual.</a:t>
            </a:r>
          </a:p>
        </p:txBody>
      </p:sp>
      <p:sp>
        <p:nvSpPr>
          <p:cNvPr id="5" name="Прямоугольник 4"/>
          <p:cNvSpPr/>
          <p:nvPr/>
        </p:nvSpPr>
        <p:spPr>
          <a:xfrm>
            <a:off x="746" y="212267"/>
            <a:ext cx="180000" cy="964881"/>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оловок 3"/>
          <p:cNvSpPr>
            <a:spLocks noGrp="1"/>
          </p:cNvSpPr>
          <p:nvPr>
            <p:ph type="title"/>
          </p:nvPr>
        </p:nvSpPr>
        <p:spPr>
          <a:xfrm>
            <a:off x="707572" y="197185"/>
            <a:ext cx="5892284" cy="1034129"/>
          </a:xfrm>
        </p:spPr>
        <p:txBody>
          <a:bodyPr/>
          <a:lstStyle/>
          <a:p>
            <a:r>
              <a:rPr lang="en-US" dirty="0">
                <a:latin typeface="+mn-lt"/>
              </a:rPr>
              <a:t>Develop Strategy Maps and a Balanced Scorecard</a:t>
            </a:r>
            <a:endParaRPr lang="ru-RU" dirty="0">
              <a:latin typeface="+mn-l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142" y="1444869"/>
            <a:ext cx="6804597" cy="5049766"/>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2858736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E5A7C481-00CF-4F0D-B7DA-F724674EDD84}"/>
              </a:ext>
            </a:extLst>
          </p:cNvPr>
          <p:cNvSpPr>
            <a:spLocks noGrp="1"/>
          </p:cNvSpPr>
          <p:nvPr>
            <p:ph type="body" sz="quarter" idx="12"/>
          </p:nvPr>
        </p:nvSpPr>
        <p:spPr>
          <a:xfrm>
            <a:off x="707572" y="1961711"/>
            <a:ext cx="3050389" cy="3910029"/>
          </a:xfrm>
        </p:spPr>
        <p:txBody>
          <a:bodyPr/>
          <a:lstStyle/>
          <a:p>
            <a:r>
              <a:rPr lang="en-US" dirty="0"/>
              <a:t>Business Studio Portal allows all employees to take part in discussing the company’s business processes: any employee can leave his/her comments and suggestions on the pages with business process descriptions.</a:t>
            </a:r>
          </a:p>
          <a:p>
            <a:r>
              <a:rPr lang="en-US" dirty="0"/>
              <a:t>Process owners and business analysts receive notifications when messages arrive.</a:t>
            </a:r>
          </a:p>
          <a:p>
            <a:br>
              <a:rPr lang="en-US" dirty="0"/>
            </a:br>
            <a:endParaRPr lang="ru-RU" dirty="0"/>
          </a:p>
        </p:txBody>
      </p:sp>
      <p:sp>
        <p:nvSpPr>
          <p:cNvPr id="14" name="Номер слайда 13">
            <a:extLst>
              <a:ext uri="{FF2B5EF4-FFF2-40B4-BE49-F238E27FC236}">
                <a16:creationId xmlns:a16="http://schemas.microsoft.com/office/drawing/2014/main" id="{2B576C91-98CB-45B9-B661-A3F9970A7D43}"/>
              </a:ext>
            </a:extLst>
          </p:cNvPr>
          <p:cNvSpPr>
            <a:spLocks noGrp="1"/>
          </p:cNvSpPr>
          <p:nvPr>
            <p:ph type="sldNum" sz="quarter" idx="10"/>
          </p:nvPr>
        </p:nvSpPr>
        <p:spPr/>
        <p:txBody>
          <a:bodyPr/>
          <a:lstStyle/>
          <a:p>
            <a:fld id="{DF85C086-28C9-48CD-B2E9-60C0C96CA922}" type="slidenum">
              <a:rPr lang="ru-RU" smtClean="0"/>
              <a:pPr/>
              <a:t>11</a:t>
            </a:fld>
            <a:endParaRPr lang="ru-RU" dirty="0"/>
          </a:p>
        </p:txBody>
      </p:sp>
      <p:sp>
        <p:nvSpPr>
          <p:cNvPr id="6" name="Прямоугольник 5"/>
          <p:cNvSpPr/>
          <p:nvPr/>
        </p:nvSpPr>
        <p:spPr>
          <a:xfrm>
            <a:off x="746" y="212267"/>
            <a:ext cx="180000" cy="964881"/>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Заголовок 2"/>
          <p:cNvSpPr>
            <a:spLocks noGrp="1"/>
          </p:cNvSpPr>
          <p:nvPr>
            <p:ph type="title"/>
          </p:nvPr>
        </p:nvSpPr>
        <p:spPr>
          <a:xfrm>
            <a:off x="707572" y="197185"/>
            <a:ext cx="8387268" cy="1034129"/>
          </a:xfrm>
        </p:spPr>
        <p:txBody>
          <a:bodyPr/>
          <a:lstStyle/>
          <a:p>
            <a:r>
              <a:rPr lang="en-US" dirty="0">
                <a:latin typeface="+mn-lt"/>
              </a:rPr>
              <a:t>Collect and Discuss Employee Suggestions on Business Studio Portal</a:t>
            </a:r>
            <a:endParaRPr lang="ru-RU" dirty="0">
              <a:latin typeface="+mn-lt"/>
            </a:endParaRPr>
          </a:p>
        </p:txBody>
      </p:sp>
      <p:pic>
        <p:nvPicPr>
          <p:cNvPr id="12" name="Рисунок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6674" y="1961711"/>
            <a:ext cx="7141062" cy="3577969"/>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259161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E5A7C481-00CF-4F0D-B7DA-F724674EDD84}"/>
              </a:ext>
            </a:extLst>
          </p:cNvPr>
          <p:cNvSpPr>
            <a:spLocks noGrp="1"/>
          </p:cNvSpPr>
          <p:nvPr>
            <p:ph type="body" sz="quarter" idx="12"/>
          </p:nvPr>
        </p:nvSpPr>
        <p:spPr>
          <a:xfrm>
            <a:off x="8743388" y="2510023"/>
            <a:ext cx="3050389" cy="3910029"/>
          </a:xfrm>
        </p:spPr>
        <p:txBody>
          <a:bodyPr/>
          <a:lstStyle/>
          <a:p>
            <a:r>
              <a:rPr lang="en-US" dirty="0"/>
              <a:t>Business Studio supports nonconformity analysis and its effects &amp; causes analysis in accordance with FMEA methodology using the Ishikawa diagram.</a:t>
            </a:r>
            <a:br>
              <a:rPr lang="en-US" dirty="0"/>
            </a:br>
            <a:endParaRPr lang="ru-RU" dirty="0"/>
          </a:p>
        </p:txBody>
      </p:sp>
      <p:sp>
        <p:nvSpPr>
          <p:cNvPr id="14" name="Номер слайда 13">
            <a:extLst>
              <a:ext uri="{FF2B5EF4-FFF2-40B4-BE49-F238E27FC236}">
                <a16:creationId xmlns:a16="http://schemas.microsoft.com/office/drawing/2014/main" id="{2B576C91-98CB-45B9-B661-A3F9970A7D43}"/>
              </a:ext>
            </a:extLst>
          </p:cNvPr>
          <p:cNvSpPr>
            <a:spLocks noGrp="1"/>
          </p:cNvSpPr>
          <p:nvPr>
            <p:ph type="sldNum" sz="quarter" idx="10"/>
          </p:nvPr>
        </p:nvSpPr>
        <p:spPr/>
        <p:txBody>
          <a:bodyPr/>
          <a:lstStyle/>
          <a:p>
            <a:fld id="{DF85C086-28C9-48CD-B2E9-60C0C96CA922}" type="slidenum">
              <a:rPr lang="ru-RU" smtClean="0"/>
              <a:pPr/>
              <a:t>12</a:t>
            </a:fld>
            <a:endParaRPr lang="ru-RU" dirty="0"/>
          </a:p>
        </p:txBody>
      </p:sp>
      <p:sp>
        <p:nvSpPr>
          <p:cNvPr id="6" name="Прямоугольник 5"/>
          <p:cNvSpPr/>
          <p:nvPr/>
        </p:nvSpPr>
        <p:spPr>
          <a:xfrm>
            <a:off x="746" y="212267"/>
            <a:ext cx="180000" cy="964881"/>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Заголовок 2"/>
          <p:cNvSpPr>
            <a:spLocks noGrp="1"/>
          </p:cNvSpPr>
          <p:nvPr>
            <p:ph type="title"/>
          </p:nvPr>
        </p:nvSpPr>
        <p:spPr>
          <a:xfrm>
            <a:off x="707572" y="197185"/>
            <a:ext cx="8387268" cy="1034129"/>
          </a:xfrm>
        </p:spPr>
        <p:txBody>
          <a:bodyPr/>
          <a:lstStyle/>
          <a:p>
            <a:r>
              <a:rPr lang="en-US" dirty="0">
                <a:latin typeface="+mn-lt"/>
              </a:rPr>
              <a:t>Failure Method and Effect Analysis (FMEA)</a:t>
            </a:r>
            <a:endParaRPr lang="ru-RU" dirty="0">
              <a:latin typeface="+mn-lt"/>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998" y="1647044"/>
            <a:ext cx="7436890" cy="4514285"/>
          </a:xfrm>
          <a:prstGeom prst="rect">
            <a:avLst/>
          </a:prstGeom>
          <a:effectLst>
            <a:glow rad="101600">
              <a:schemeClr val="accent2">
                <a:satMod val="175000"/>
                <a:alpha val="40000"/>
              </a:schemeClr>
            </a:glow>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314" y="1231314"/>
            <a:ext cx="4278721" cy="4035499"/>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2997730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Номер слайда 13">
            <a:extLst>
              <a:ext uri="{FF2B5EF4-FFF2-40B4-BE49-F238E27FC236}">
                <a16:creationId xmlns:a16="http://schemas.microsoft.com/office/drawing/2014/main" id="{2B576C91-98CB-45B9-B661-A3F9970A7D43}"/>
              </a:ext>
            </a:extLst>
          </p:cNvPr>
          <p:cNvSpPr>
            <a:spLocks noGrp="1"/>
          </p:cNvSpPr>
          <p:nvPr>
            <p:ph type="sldNum" sz="quarter" idx="10"/>
          </p:nvPr>
        </p:nvSpPr>
        <p:spPr/>
        <p:txBody>
          <a:bodyPr/>
          <a:lstStyle/>
          <a:p>
            <a:fld id="{DF85C086-28C9-48CD-B2E9-60C0C96CA922}" type="slidenum">
              <a:rPr lang="ru-RU" smtClean="0"/>
              <a:pPr/>
              <a:t>13</a:t>
            </a:fld>
            <a:endParaRPr lang="ru-RU" dirty="0"/>
          </a:p>
        </p:txBody>
      </p:sp>
      <p:sp>
        <p:nvSpPr>
          <p:cNvPr id="6" name="Прямоугольник 5"/>
          <p:cNvSpPr/>
          <p:nvPr/>
        </p:nvSpPr>
        <p:spPr>
          <a:xfrm>
            <a:off x="746" y="212267"/>
            <a:ext cx="180000" cy="964881"/>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Заголовок 2"/>
          <p:cNvSpPr>
            <a:spLocks noGrp="1"/>
          </p:cNvSpPr>
          <p:nvPr>
            <p:ph type="title"/>
          </p:nvPr>
        </p:nvSpPr>
        <p:spPr>
          <a:xfrm>
            <a:off x="707572" y="197185"/>
            <a:ext cx="8387268" cy="1034129"/>
          </a:xfrm>
        </p:spPr>
        <p:txBody>
          <a:bodyPr/>
          <a:lstStyle/>
          <a:p>
            <a:r>
              <a:rPr lang="en-US" dirty="0">
                <a:latin typeface="+mn-lt"/>
              </a:rPr>
              <a:t>Support Organizational Development Cycle with Business Studio</a:t>
            </a:r>
            <a:endParaRPr lang="ru-RU" dirty="0">
              <a:latin typeface="+mn-lt"/>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841" y="1231314"/>
            <a:ext cx="9025627" cy="4943862"/>
          </a:xfrm>
          <a:prstGeom prst="rect">
            <a:avLst/>
          </a:prstGeom>
        </p:spPr>
      </p:pic>
    </p:spTree>
    <p:extLst>
      <p:ext uri="{BB962C8B-B14F-4D97-AF65-F5344CB8AC3E}">
        <p14:creationId xmlns:p14="http://schemas.microsoft.com/office/powerpoint/2010/main" val="1196074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DF85C086-28C9-48CD-B2E9-60C0C96CA922}" type="slidenum">
              <a:rPr lang="ru-RU" smtClean="0"/>
              <a:pPr/>
              <a:t>14</a:t>
            </a:fld>
            <a:endParaRPr lang="ru-RU" dirty="0"/>
          </a:p>
        </p:txBody>
      </p:sp>
      <p:sp>
        <p:nvSpPr>
          <p:cNvPr id="3" name="Заголовок 2"/>
          <p:cNvSpPr>
            <a:spLocks noGrp="1"/>
          </p:cNvSpPr>
          <p:nvPr>
            <p:ph type="title"/>
          </p:nvPr>
        </p:nvSpPr>
        <p:spPr>
          <a:xfrm>
            <a:off x="707572" y="197185"/>
            <a:ext cx="8387268" cy="563231"/>
          </a:xfrm>
        </p:spPr>
        <p:txBody>
          <a:bodyPr/>
          <a:lstStyle/>
          <a:p>
            <a:r>
              <a:rPr lang="en-US" dirty="0">
                <a:latin typeface="+mn-lt"/>
              </a:rPr>
              <a:t>Activity Design. Modeling Notations</a:t>
            </a:r>
            <a:endParaRPr lang="ru-RU" dirty="0">
              <a:latin typeface="+mn-lt"/>
            </a:endParaRPr>
          </a:p>
        </p:txBody>
      </p:sp>
      <p:sp>
        <p:nvSpPr>
          <p:cNvPr id="4" name="Прямоугольник 3"/>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732" y="1395707"/>
            <a:ext cx="3152752" cy="2225931"/>
          </a:xfrm>
          <a:prstGeom prst="rect">
            <a:avLst/>
          </a:prstGeom>
          <a:effectLst>
            <a:glow rad="101600">
              <a:schemeClr val="accent2">
                <a:satMod val="175000"/>
                <a:alpha val="40000"/>
              </a:schemeClr>
            </a:glow>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2147" y="1395708"/>
            <a:ext cx="1997795" cy="3059044"/>
          </a:xfrm>
          <a:prstGeom prst="rect">
            <a:avLst/>
          </a:prstGeom>
          <a:effectLst>
            <a:glow rad="101600">
              <a:schemeClr val="accent2">
                <a:satMod val="175000"/>
                <a:alpha val="40000"/>
              </a:schemeClr>
            </a:glow>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0607" y="1395708"/>
            <a:ext cx="2938867" cy="3059044"/>
          </a:xfrm>
          <a:prstGeom prst="rect">
            <a:avLst/>
          </a:prstGeom>
          <a:effectLst>
            <a:glow rad="101600">
              <a:schemeClr val="accent2">
                <a:satMod val="175000"/>
                <a:alpha val="40000"/>
              </a:schemeClr>
            </a:glow>
          </a:effectLst>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43558" y="1395708"/>
            <a:ext cx="2440961" cy="3059044"/>
          </a:xfrm>
          <a:prstGeom prst="rect">
            <a:avLst/>
          </a:prstGeom>
          <a:effectLst>
            <a:glow rad="101600">
              <a:schemeClr val="accent2">
                <a:satMod val="175000"/>
                <a:alpha val="40000"/>
              </a:schemeClr>
            </a:glow>
          </a:effectLst>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499" y="4403660"/>
            <a:ext cx="3152751" cy="2242487"/>
          </a:xfrm>
          <a:prstGeom prst="rect">
            <a:avLst/>
          </a:prstGeom>
          <a:effectLst>
            <a:glow rad="101600">
              <a:schemeClr val="accent2">
                <a:satMod val="175000"/>
                <a:alpha val="40000"/>
              </a:schemeClr>
            </a:glow>
          </a:effectLst>
        </p:spPr>
      </p:pic>
      <p:sp>
        <p:nvSpPr>
          <p:cNvPr id="10" name="Rectangle 6"/>
          <p:cNvSpPr>
            <a:spLocks noChangeArrowheads="1"/>
          </p:cNvSpPr>
          <p:nvPr/>
        </p:nvSpPr>
        <p:spPr bwMode="auto">
          <a:xfrm>
            <a:off x="1508164" y="1087930"/>
            <a:ext cx="833883" cy="307777"/>
          </a:xfrm>
          <a:prstGeom prst="rect">
            <a:avLst/>
          </a:prstGeom>
          <a:noFill/>
          <a:ln>
            <a:noFill/>
          </a:ln>
          <a:effectLst>
            <a:glow rad="127000">
              <a:srgbClr val="009DBC"/>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Aft>
                <a:spcPts val="0"/>
              </a:spcAft>
            </a:pPr>
            <a:r>
              <a:rPr lang="ru-RU" sz="1400" b="1" kern="1200" dirty="0">
                <a:solidFill>
                  <a:srgbClr val="F8F8F8"/>
                </a:solidFill>
                <a:effectLst/>
                <a:latin typeface="Myriad Pro" panose="020B0503030403020204" pitchFamily="34" charset="0"/>
                <a:ea typeface="Times New Roman" panose="02020603050405020304" pitchFamily="18" charset="0"/>
                <a:cs typeface="Segoe UI" panose="020B0502040204020203" pitchFamily="34" charset="0"/>
              </a:rPr>
              <a:t>1. IDEF0</a:t>
            </a:r>
            <a:endParaRPr lang="ru-RU" sz="1200" dirty="0">
              <a:solidFill>
                <a:srgbClr val="F8F8F8"/>
              </a:solidFill>
              <a:effectLst/>
              <a:latin typeface="Times New Roman" panose="02020603050405020304" pitchFamily="18" charset="0"/>
              <a:ea typeface="Times New Roman" panose="02020603050405020304" pitchFamily="18" charset="0"/>
            </a:endParaRPr>
          </a:p>
        </p:txBody>
      </p:sp>
      <p:sp>
        <p:nvSpPr>
          <p:cNvPr id="11" name="Rectangle 6"/>
          <p:cNvSpPr>
            <a:spLocks noChangeArrowheads="1"/>
          </p:cNvSpPr>
          <p:nvPr/>
        </p:nvSpPr>
        <p:spPr bwMode="auto">
          <a:xfrm>
            <a:off x="3993490" y="1094192"/>
            <a:ext cx="1619354" cy="307777"/>
          </a:xfrm>
          <a:prstGeom prst="rect">
            <a:avLst/>
          </a:prstGeom>
          <a:noFill/>
          <a:ln>
            <a:noFill/>
          </a:ln>
          <a:effectLst>
            <a:glow rad="127000">
              <a:srgbClr val="009DBC"/>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Aft>
                <a:spcPts val="0"/>
              </a:spcAft>
            </a:pPr>
            <a:r>
              <a:rPr lang="en-US" sz="1400" b="1" dirty="0">
                <a:solidFill>
                  <a:srgbClr val="F8F8F8"/>
                </a:solidFill>
                <a:latin typeface="Myriad Pro" panose="020B0503030403020204" pitchFamily="34" charset="0"/>
                <a:ea typeface="Times New Roman" panose="02020603050405020304" pitchFamily="18" charset="0"/>
                <a:cs typeface="Segoe UI" panose="020B0502040204020203" pitchFamily="34" charset="0"/>
              </a:rPr>
              <a:t>2</a:t>
            </a:r>
            <a:r>
              <a:rPr lang="ru-RU" sz="1400" b="1" kern="1200" dirty="0">
                <a:solidFill>
                  <a:srgbClr val="F8F8F8"/>
                </a:solidFill>
                <a:effectLst/>
                <a:latin typeface="Myriad Pro" panose="020B0503030403020204" pitchFamily="34" charset="0"/>
                <a:ea typeface="Times New Roman" panose="02020603050405020304" pitchFamily="18" charset="0"/>
                <a:cs typeface="Segoe UI" panose="020B0502040204020203" pitchFamily="34" charset="0"/>
              </a:rPr>
              <a:t>. </a:t>
            </a:r>
            <a:r>
              <a:rPr lang="ru-RU" sz="1400" b="1" dirty="0" err="1">
                <a:solidFill>
                  <a:srgbClr val="F8F8F8"/>
                </a:solidFill>
                <a:latin typeface="Myriad Pro" panose="020B0503030403020204" pitchFamily="34" charset="0"/>
                <a:ea typeface="Times New Roman" panose="02020603050405020304" pitchFamily="18" charset="0"/>
                <a:cs typeface="Segoe UI" panose="020B0502040204020203" pitchFamily="34" charset="0"/>
              </a:rPr>
              <a:t>Basic</a:t>
            </a:r>
            <a:r>
              <a:rPr lang="ru-RU" sz="1400" b="1" dirty="0">
                <a:solidFill>
                  <a:srgbClr val="F8F8F8"/>
                </a:solidFill>
                <a:latin typeface="Myriad Pro" panose="020B0503030403020204" pitchFamily="34" charset="0"/>
                <a:ea typeface="Times New Roman" panose="02020603050405020304" pitchFamily="18" charset="0"/>
                <a:cs typeface="Segoe UI" panose="020B0502040204020203" pitchFamily="34" charset="0"/>
              </a:rPr>
              <a:t> </a:t>
            </a:r>
            <a:r>
              <a:rPr lang="ru-RU" sz="1400" b="1" dirty="0" err="1">
                <a:solidFill>
                  <a:srgbClr val="F8F8F8"/>
                </a:solidFill>
                <a:latin typeface="Myriad Pro" panose="020B0503030403020204" pitchFamily="34" charset="0"/>
                <a:ea typeface="Times New Roman" panose="02020603050405020304" pitchFamily="18" charset="0"/>
                <a:cs typeface="Segoe UI" panose="020B0502040204020203" pitchFamily="34" charset="0"/>
              </a:rPr>
              <a:t>Flowchart</a:t>
            </a:r>
            <a:endParaRPr lang="ru-RU" sz="1200" b="1" dirty="0">
              <a:solidFill>
                <a:srgbClr val="F8F8F8"/>
              </a:solidFill>
              <a:effectLst/>
              <a:latin typeface="Times New Roman" panose="02020603050405020304" pitchFamily="18" charset="0"/>
              <a:ea typeface="Times New Roman" panose="02020603050405020304" pitchFamily="18" charset="0"/>
            </a:endParaRPr>
          </a:p>
        </p:txBody>
      </p:sp>
      <p:sp>
        <p:nvSpPr>
          <p:cNvPr id="13" name="Rectangle 6"/>
          <p:cNvSpPr>
            <a:spLocks noChangeArrowheads="1"/>
          </p:cNvSpPr>
          <p:nvPr/>
        </p:nvSpPr>
        <p:spPr bwMode="auto">
          <a:xfrm>
            <a:off x="6288316" y="1087929"/>
            <a:ext cx="2523448" cy="307777"/>
          </a:xfrm>
          <a:prstGeom prst="rect">
            <a:avLst/>
          </a:prstGeom>
          <a:noFill/>
          <a:ln>
            <a:noFill/>
          </a:ln>
          <a:effectLst>
            <a:glow rad="127000">
              <a:srgbClr val="009DBC"/>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Aft>
                <a:spcPts val="0"/>
              </a:spcAft>
            </a:pPr>
            <a:r>
              <a:rPr lang="en-US" sz="1400" b="1" dirty="0">
                <a:solidFill>
                  <a:srgbClr val="F8F8F8"/>
                </a:solidFill>
                <a:latin typeface="Myriad Pro" panose="020B0503030403020204" pitchFamily="34" charset="0"/>
                <a:ea typeface="Times New Roman" panose="02020603050405020304" pitchFamily="18" charset="0"/>
                <a:cs typeface="Segoe UI" panose="020B0502040204020203" pitchFamily="34" charset="0"/>
              </a:rPr>
              <a:t>3</a:t>
            </a:r>
            <a:r>
              <a:rPr lang="ru-RU" sz="1400" b="1" kern="1200" dirty="0">
                <a:solidFill>
                  <a:srgbClr val="F8F8F8"/>
                </a:solidFill>
                <a:effectLst/>
                <a:latin typeface="Myriad Pro" panose="020B0503030403020204" pitchFamily="34" charset="0"/>
                <a:ea typeface="Times New Roman" panose="02020603050405020304" pitchFamily="18" charset="0"/>
                <a:cs typeface="Segoe UI" panose="020B0502040204020203" pitchFamily="34" charset="0"/>
              </a:rPr>
              <a:t>. </a:t>
            </a:r>
            <a:r>
              <a:rPr lang="ru-RU" sz="1400" b="1" dirty="0" err="1">
                <a:solidFill>
                  <a:srgbClr val="F8F8F8"/>
                </a:solidFill>
                <a:latin typeface="Myriad Pro" panose="020B0503030403020204" pitchFamily="34" charset="0"/>
                <a:ea typeface="Times New Roman" panose="02020603050405020304" pitchFamily="18" charset="0"/>
                <a:cs typeface="Segoe UI" panose="020B0502040204020203" pitchFamily="34" charset="0"/>
              </a:rPr>
              <a:t>Cross</a:t>
            </a:r>
            <a:r>
              <a:rPr lang="ru-RU" sz="1400" b="1" dirty="0">
                <a:solidFill>
                  <a:srgbClr val="F8F8F8"/>
                </a:solidFill>
                <a:latin typeface="Myriad Pro" panose="020B0503030403020204" pitchFamily="34" charset="0"/>
                <a:ea typeface="Times New Roman" panose="02020603050405020304" pitchFamily="18" charset="0"/>
                <a:cs typeface="Segoe UI" panose="020B0502040204020203" pitchFamily="34" charset="0"/>
              </a:rPr>
              <a:t>-</a:t>
            </a:r>
            <a:r>
              <a:rPr lang="en-US" sz="1400" b="1" dirty="0">
                <a:solidFill>
                  <a:srgbClr val="F8F8F8"/>
                </a:solidFill>
                <a:latin typeface="Myriad Pro" panose="020B0503030403020204" pitchFamily="34" charset="0"/>
                <a:ea typeface="Times New Roman" panose="02020603050405020304" pitchFamily="18" charset="0"/>
                <a:cs typeface="Segoe UI" panose="020B0502040204020203" pitchFamily="34" charset="0"/>
              </a:rPr>
              <a:t>f</a:t>
            </a:r>
            <a:r>
              <a:rPr lang="ru-RU" sz="1400" b="1" dirty="0" err="1">
                <a:solidFill>
                  <a:srgbClr val="F8F8F8"/>
                </a:solidFill>
                <a:latin typeface="Myriad Pro" panose="020B0503030403020204" pitchFamily="34" charset="0"/>
                <a:ea typeface="Times New Roman" panose="02020603050405020304" pitchFamily="18" charset="0"/>
                <a:cs typeface="Segoe UI" panose="020B0502040204020203" pitchFamily="34" charset="0"/>
              </a:rPr>
              <a:t>unctional</a:t>
            </a:r>
            <a:r>
              <a:rPr lang="ru-RU" sz="1400" b="1" dirty="0">
                <a:solidFill>
                  <a:srgbClr val="F8F8F8"/>
                </a:solidFill>
                <a:latin typeface="Myriad Pro" panose="020B0503030403020204" pitchFamily="34" charset="0"/>
                <a:ea typeface="Times New Roman" panose="02020603050405020304" pitchFamily="18" charset="0"/>
                <a:cs typeface="Segoe UI" panose="020B0502040204020203" pitchFamily="34" charset="0"/>
              </a:rPr>
              <a:t> </a:t>
            </a:r>
            <a:r>
              <a:rPr lang="ru-RU" sz="1400" b="1" dirty="0" err="1">
                <a:solidFill>
                  <a:srgbClr val="F8F8F8"/>
                </a:solidFill>
                <a:latin typeface="Myriad Pro" panose="020B0503030403020204" pitchFamily="34" charset="0"/>
                <a:ea typeface="Times New Roman" panose="02020603050405020304" pitchFamily="18" charset="0"/>
                <a:cs typeface="Segoe UI" panose="020B0502040204020203" pitchFamily="34" charset="0"/>
              </a:rPr>
              <a:t>Flow</a:t>
            </a:r>
            <a:r>
              <a:rPr lang="en-US" sz="1400" b="1" dirty="0">
                <a:solidFill>
                  <a:srgbClr val="F8F8F8"/>
                </a:solidFill>
                <a:latin typeface="Myriad Pro" panose="020B0503030403020204" pitchFamily="34" charset="0"/>
                <a:ea typeface="Times New Roman" panose="02020603050405020304" pitchFamily="18" charset="0"/>
                <a:cs typeface="Segoe UI" panose="020B0502040204020203" pitchFamily="34" charset="0"/>
              </a:rPr>
              <a:t>c</a:t>
            </a:r>
            <a:r>
              <a:rPr lang="ru-RU" sz="1400" b="1" dirty="0" err="1">
                <a:solidFill>
                  <a:srgbClr val="F8F8F8"/>
                </a:solidFill>
                <a:latin typeface="Myriad Pro" panose="020B0503030403020204" pitchFamily="34" charset="0"/>
                <a:ea typeface="Times New Roman" panose="02020603050405020304" pitchFamily="18" charset="0"/>
                <a:cs typeface="Segoe UI" panose="020B0502040204020203" pitchFamily="34" charset="0"/>
              </a:rPr>
              <a:t>hart</a:t>
            </a:r>
            <a:endParaRPr lang="ru-RU" sz="1200" b="1" dirty="0">
              <a:solidFill>
                <a:srgbClr val="F8F8F8"/>
              </a:solidFill>
              <a:effectLst/>
              <a:latin typeface="Times New Roman" panose="02020603050405020304" pitchFamily="18" charset="0"/>
              <a:ea typeface="Times New Roman" panose="02020603050405020304" pitchFamily="18" charset="0"/>
            </a:endParaRPr>
          </a:p>
        </p:txBody>
      </p:sp>
      <p:sp>
        <p:nvSpPr>
          <p:cNvPr id="14" name="Rectangle 6"/>
          <p:cNvSpPr>
            <a:spLocks noChangeArrowheads="1"/>
          </p:cNvSpPr>
          <p:nvPr/>
        </p:nvSpPr>
        <p:spPr bwMode="auto">
          <a:xfrm>
            <a:off x="9251925" y="872486"/>
            <a:ext cx="2534669" cy="523220"/>
          </a:xfrm>
          <a:prstGeom prst="rect">
            <a:avLst/>
          </a:prstGeom>
          <a:noFill/>
          <a:ln>
            <a:noFill/>
          </a:ln>
          <a:effectLst>
            <a:glow rad="127000">
              <a:srgbClr val="009DBC"/>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fontAlgn="base">
              <a:spcAft>
                <a:spcPts val="0"/>
              </a:spcAft>
            </a:pPr>
            <a:r>
              <a:rPr lang="en-US" sz="1400" b="1" dirty="0">
                <a:solidFill>
                  <a:srgbClr val="F8F8F8"/>
                </a:solidFill>
                <a:latin typeface="Myriad Pro" panose="020B0503030403020204" pitchFamily="34" charset="0"/>
                <a:ea typeface="Times New Roman" panose="02020603050405020304" pitchFamily="18" charset="0"/>
                <a:cs typeface="Segoe UI" panose="020B0502040204020203" pitchFamily="34" charset="0"/>
              </a:rPr>
              <a:t>5</a:t>
            </a:r>
            <a:r>
              <a:rPr lang="ru-RU" sz="1400" b="1" kern="1200" dirty="0">
                <a:solidFill>
                  <a:srgbClr val="F8F8F8"/>
                </a:solidFill>
                <a:effectLst/>
                <a:latin typeface="Myriad Pro" panose="020B0503030403020204" pitchFamily="34" charset="0"/>
                <a:ea typeface="Times New Roman" panose="02020603050405020304" pitchFamily="18" charset="0"/>
                <a:cs typeface="Segoe UI" panose="020B0502040204020203" pitchFamily="34" charset="0"/>
              </a:rPr>
              <a:t>. </a:t>
            </a:r>
            <a:r>
              <a:rPr lang="en-US" sz="1400" b="1" dirty="0">
                <a:solidFill>
                  <a:srgbClr val="F8F8F8"/>
                </a:solidFill>
                <a:latin typeface="Myriad Pro" panose="020B0503030403020204" pitchFamily="34" charset="0"/>
                <a:ea typeface="Times New Roman" panose="02020603050405020304" pitchFamily="18" charset="0"/>
                <a:cs typeface="Segoe UI" panose="020B0502040204020203" pitchFamily="34" charset="0"/>
              </a:rPr>
              <a:t>EPC</a:t>
            </a:r>
          </a:p>
          <a:p>
            <a:pPr algn="ctr" fontAlgn="base">
              <a:spcAft>
                <a:spcPts val="0"/>
              </a:spcAft>
            </a:pPr>
            <a:r>
              <a:rPr lang="en-US" sz="1400" b="1" dirty="0">
                <a:solidFill>
                  <a:srgbClr val="F8F8F8"/>
                </a:solidFill>
                <a:latin typeface="Myriad Pro" panose="020B0503030403020204" pitchFamily="34" charset="0"/>
                <a:ea typeface="Times New Roman" panose="02020603050405020304" pitchFamily="18" charset="0"/>
                <a:cs typeface="Segoe UI" panose="020B0502040204020203" pitchFamily="34" charset="0"/>
              </a:rPr>
              <a:t> (Event-Driven Process Chain)</a:t>
            </a:r>
            <a:endParaRPr lang="ru-RU" sz="1400" b="1" dirty="0">
              <a:solidFill>
                <a:srgbClr val="F8F8F8"/>
              </a:solidFill>
              <a:effectLst/>
              <a:latin typeface="Times New Roman" panose="02020603050405020304" pitchFamily="18" charset="0"/>
              <a:ea typeface="Times New Roman" panose="02020603050405020304" pitchFamily="18" charset="0"/>
            </a:endParaRPr>
          </a:p>
        </p:txBody>
      </p:sp>
      <p:sp>
        <p:nvSpPr>
          <p:cNvPr id="16" name="Прямоугольник 15"/>
          <p:cNvSpPr/>
          <p:nvPr/>
        </p:nvSpPr>
        <p:spPr>
          <a:xfrm>
            <a:off x="-1122895" y="3824404"/>
            <a:ext cx="6096000" cy="523220"/>
          </a:xfrm>
          <a:prstGeom prst="rect">
            <a:avLst/>
          </a:prstGeom>
        </p:spPr>
        <p:txBody>
          <a:bodyPr>
            <a:spAutoFit/>
          </a:bodyPr>
          <a:lstStyle/>
          <a:p>
            <a:pPr algn="ctr" fontAlgn="base">
              <a:spcAft>
                <a:spcPts val="0"/>
              </a:spcAft>
            </a:pPr>
            <a:r>
              <a:rPr lang="en-US" sz="1400" b="1" dirty="0">
                <a:solidFill>
                  <a:srgbClr val="F8F8F8"/>
                </a:solidFill>
                <a:ea typeface="Times New Roman" panose="02020603050405020304" pitchFamily="18" charset="0"/>
                <a:cs typeface="Segoe UI" panose="020B0502040204020203" pitchFamily="34" charset="0"/>
              </a:rPr>
              <a:t>4. BPMN</a:t>
            </a:r>
            <a:br>
              <a:rPr lang="en-US" sz="1400" dirty="0">
                <a:solidFill>
                  <a:srgbClr val="F8F8F8"/>
                </a:solidFill>
                <a:ea typeface="Times New Roman" panose="02020603050405020304" pitchFamily="18" charset="0"/>
                <a:cs typeface="Segoe UI" panose="020B0502040204020203" pitchFamily="34" charset="0"/>
              </a:rPr>
            </a:br>
            <a:r>
              <a:rPr lang="en-US" sz="1400" dirty="0">
                <a:solidFill>
                  <a:srgbClr val="F8F8F8"/>
                </a:solidFill>
                <a:ea typeface="Times New Roman" panose="02020603050405020304" pitchFamily="18" charset="0"/>
                <a:cs typeface="Segoe UI" panose="020B0502040204020203" pitchFamily="34" charset="0"/>
              </a:rPr>
              <a:t>(Business Process Model and Notation)</a:t>
            </a:r>
            <a:endParaRPr lang="ru-RU" sz="1400" dirty="0">
              <a:solidFill>
                <a:srgbClr val="F8F8F8"/>
              </a:solidFill>
              <a:ea typeface="Times New Roman" panose="02020603050405020304" pitchFamily="18" charset="0"/>
            </a:endParaRPr>
          </a:p>
        </p:txBody>
      </p:sp>
    </p:spTree>
    <p:extLst>
      <p:ext uri="{BB962C8B-B14F-4D97-AF65-F5344CB8AC3E}">
        <p14:creationId xmlns:p14="http://schemas.microsoft.com/office/powerpoint/2010/main" val="823366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DF85C086-28C9-48CD-B2E9-60C0C96CA922}" type="slidenum">
              <a:rPr lang="ru-RU" smtClean="0"/>
              <a:pPr/>
              <a:t>15</a:t>
            </a:fld>
            <a:endParaRPr lang="ru-RU" dirty="0"/>
          </a:p>
        </p:txBody>
      </p:sp>
      <p:sp>
        <p:nvSpPr>
          <p:cNvPr id="3" name="Заголовок 2"/>
          <p:cNvSpPr>
            <a:spLocks noGrp="1"/>
          </p:cNvSpPr>
          <p:nvPr>
            <p:ph type="title"/>
          </p:nvPr>
        </p:nvSpPr>
        <p:spPr>
          <a:xfrm>
            <a:off x="707572" y="197185"/>
            <a:ext cx="8387268" cy="563231"/>
          </a:xfrm>
        </p:spPr>
        <p:txBody>
          <a:bodyPr/>
          <a:lstStyle/>
          <a:p>
            <a:r>
              <a:rPr lang="en-US" dirty="0">
                <a:latin typeface="+mn-lt"/>
              </a:rPr>
              <a:t>Activity Design. IDEF0 Notation</a:t>
            </a:r>
            <a:endParaRPr lang="ru-RU" dirty="0">
              <a:latin typeface="+mn-lt"/>
            </a:endParaRPr>
          </a:p>
        </p:txBody>
      </p:sp>
      <p:sp>
        <p:nvSpPr>
          <p:cNvPr id="4" name="Прямоугольник 3"/>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223" y="1056966"/>
            <a:ext cx="7596137" cy="5363086"/>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338001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DF85C086-28C9-48CD-B2E9-60C0C96CA922}" type="slidenum">
              <a:rPr lang="ru-RU" smtClean="0"/>
              <a:pPr/>
              <a:t>16</a:t>
            </a:fld>
            <a:endParaRPr lang="ru-RU" dirty="0"/>
          </a:p>
        </p:txBody>
      </p:sp>
      <p:sp>
        <p:nvSpPr>
          <p:cNvPr id="3" name="Заголовок 2"/>
          <p:cNvSpPr>
            <a:spLocks noGrp="1"/>
          </p:cNvSpPr>
          <p:nvPr>
            <p:ph type="title"/>
          </p:nvPr>
        </p:nvSpPr>
        <p:spPr>
          <a:xfrm>
            <a:off x="707572" y="197185"/>
            <a:ext cx="8387268" cy="563231"/>
          </a:xfrm>
        </p:spPr>
        <p:txBody>
          <a:bodyPr/>
          <a:lstStyle/>
          <a:p>
            <a:r>
              <a:rPr lang="en-US" dirty="0">
                <a:latin typeface="+mn-lt"/>
              </a:rPr>
              <a:t>Activity Design. Basic Flowchart</a:t>
            </a:r>
            <a:endParaRPr lang="ru-RU" dirty="0">
              <a:latin typeface="+mn-lt"/>
            </a:endParaRPr>
          </a:p>
        </p:txBody>
      </p:sp>
      <p:sp>
        <p:nvSpPr>
          <p:cNvPr id="4" name="Прямоугольник 3"/>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4765" y="885742"/>
            <a:ext cx="3674785" cy="5629357"/>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2743952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DF85C086-28C9-48CD-B2E9-60C0C96CA922}" type="slidenum">
              <a:rPr lang="ru-RU" smtClean="0"/>
              <a:pPr/>
              <a:t>17</a:t>
            </a:fld>
            <a:endParaRPr lang="ru-RU" dirty="0"/>
          </a:p>
        </p:txBody>
      </p:sp>
      <p:sp>
        <p:nvSpPr>
          <p:cNvPr id="3" name="Заголовок 2"/>
          <p:cNvSpPr>
            <a:spLocks noGrp="1"/>
          </p:cNvSpPr>
          <p:nvPr>
            <p:ph type="title"/>
          </p:nvPr>
        </p:nvSpPr>
        <p:spPr>
          <a:xfrm>
            <a:off x="707572" y="197185"/>
            <a:ext cx="8387268" cy="563231"/>
          </a:xfrm>
        </p:spPr>
        <p:txBody>
          <a:bodyPr/>
          <a:lstStyle/>
          <a:p>
            <a:r>
              <a:rPr lang="en-US" dirty="0">
                <a:latin typeface="+mn-lt"/>
              </a:rPr>
              <a:t>Activity Design. Cross-functional Flowchart</a:t>
            </a:r>
            <a:endParaRPr lang="ru-RU" dirty="0">
              <a:latin typeface="+mn-lt"/>
            </a:endParaRPr>
          </a:p>
        </p:txBody>
      </p:sp>
      <p:sp>
        <p:nvSpPr>
          <p:cNvPr id="4" name="Прямоугольник 3"/>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341" y="873223"/>
            <a:ext cx="5416460" cy="5637951"/>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3821076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DF85C086-28C9-48CD-B2E9-60C0C96CA922}" type="slidenum">
              <a:rPr lang="ru-RU" smtClean="0"/>
              <a:pPr/>
              <a:t>18</a:t>
            </a:fld>
            <a:endParaRPr lang="ru-RU" dirty="0"/>
          </a:p>
        </p:txBody>
      </p:sp>
      <p:sp>
        <p:nvSpPr>
          <p:cNvPr id="3" name="Заголовок 2"/>
          <p:cNvSpPr>
            <a:spLocks noGrp="1"/>
          </p:cNvSpPr>
          <p:nvPr>
            <p:ph type="title"/>
          </p:nvPr>
        </p:nvSpPr>
        <p:spPr>
          <a:xfrm>
            <a:off x="707572" y="197185"/>
            <a:ext cx="8387268" cy="563231"/>
          </a:xfrm>
        </p:spPr>
        <p:txBody>
          <a:bodyPr/>
          <a:lstStyle/>
          <a:p>
            <a:r>
              <a:rPr lang="en-US" dirty="0">
                <a:latin typeface="+mn-lt"/>
              </a:rPr>
              <a:t>Activity Design. BPMN</a:t>
            </a:r>
            <a:endParaRPr lang="ru-RU" dirty="0">
              <a:latin typeface="+mn-lt"/>
            </a:endParaRPr>
          </a:p>
        </p:txBody>
      </p:sp>
      <p:sp>
        <p:nvSpPr>
          <p:cNvPr id="4" name="Прямоугольник 3"/>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242" y="981839"/>
            <a:ext cx="7902344" cy="5620775"/>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3924468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DF85C086-28C9-48CD-B2E9-60C0C96CA922}" type="slidenum">
              <a:rPr lang="ru-RU" smtClean="0"/>
              <a:pPr/>
              <a:t>19</a:t>
            </a:fld>
            <a:endParaRPr lang="ru-RU" dirty="0"/>
          </a:p>
        </p:txBody>
      </p:sp>
      <p:sp>
        <p:nvSpPr>
          <p:cNvPr id="3" name="Заголовок 2"/>
          <p:cNvSpPr>
            <a:spLocks noGrp="1"/>
          </p:cNvSpPr>
          <p:nvPr>
            <p:ph type="title"/>
          </p:nvPr>
        </p:nvSpPr>
        <p:spPr>
          <a:xfrm>
            <a:off x="707572" y="197185"/>
            <a:ext cx="8387268" cy="563231"/>
          </a:xfrm>
        </p:spPr>
        <p:txBody>
          <a:bodyPr/>
          <a:lstStyle/>
          <a:p>
            <a:r>
              <a:rPr lang="en-US" dirty="0">
                <a:latin typeface="+mn-lt"/>
              </a:rPr>
              <a:t>Activity Design. EPC</a:t>
            </a:r>
            <a:endParaRPr lang="ru-RU" dirty="0">
              <a:latin typeface="+mn-lt"/>
            </a:endParaRPr>
          </a:p>
        </p:txBody>
      </p:sp>
      <p:sp>
        <p:nvSpPr>
          <p:cNvPr id="4" name="Прямоугольник 3"/>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2069" y="821181"/>
            <a:ext cx="4613288" cy="5781433"/>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2753950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DF85C086-28C9-48CD-B2E9-60C0C96CA922}" type="slidenum">
              <a:rPr lang="ru-RU" smtClean="0"/>
              <a:pPr/>
              <a:t>2</a:t>
            </a:fld>
            <a:endParaRPr lang="ru-RU" dirty="0"/>
          </a:p>
        </p:txBody>
      </p:sp>
      <p:sp>
        <p:nvSpPr>
          <p:cNvPr id="3" name="Заголовок 2"/>
          <p:cNvSpPr>
            <a:spLocks noGrp="1"/>
          </p:cNvSpPr>
          <p:nvPr>
            <p:ph type="title"/>
          </p:nvPr>
        </p:nvSpPr>
        <p:spPr/>
        <p:txBody>
          <a:bodyPr>
            <a:noAutofit/>
          </a:bodyPr>
          <a:lstStyle/>
          <a:p>
            <a:r>
              <a:rPr lang="en-US" dirty="0">
                <a:latin typeface="+mn-lt"/>
              </a:rPr>
              <a:t>Using Design in Organization Development</a:t>
            </a:r>
            <a:endParaRPr lang="ru-RU" dirty="0">
              <a:latin typeface="+mn-lt"/>
            </a:endParaRPr>
          </a:p>
        </p:txBody>
      </p:sp>
      <p:sp>
        <p:nvSpPr>
          <p:cNvPr id="4" name="Прямоугольник 3"/>
          <p:cNvSpPr/>
          <p:nvPr/>
        </p:nvSpPr>
        <p:spPr>
          <a:xfrm>
            <a:off x="746" y="212267"/>
            <a:ext cx="180000" cy="964881"/>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730" y="1349223"/>
            <a:ext cx="5003936" cy="4694812"/>
          </a:xfrm>
          <a:prstGeom prst="rect">
            <a:avLst/>
          </a:prstGeom>
        </p:spPr>
      </p:pic>
      <p:sp>
        <p:nvSpPr>
          <p:cNvPr id="7" name="Текст 6"/>
          <p:cNvSpPr txBox="1">
            <a:spLocks/>
          </p:cNvSpPr>
          <p:nvPr/>
        </p:nvSpPr>
        <p:spPr>
          <a:xfrm>
            <a:off x="7047575" y="2584130"/>
            <a:ext cx="4094530" cy="38359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9DBC"/>
              </a:buClr>
              <a:buSzPct val="100000"/>
              <a:buNone/>
              <a:tabLst>
                <a:tab pos="449263" algn="l"/>
              </a:tabLst>
            </a:pPr>
            <a:r>
              <a:rPr lang="en-US" sz="2000" dirty="0"/>
              <a:t>Design is a key step in creating or improving a system: </a:t>
            </a:r>
            <a:endParaRPr lang="ru-RU" sz="1800" dirty="0"/>
          </a:p>
          <a:p>
            <a:pPr marL="449263" indent="-449263">
              <a:buClr>
                <a:srgbClr val="009DBC"/>
              </a:buClr>
              <a:buSzPct val="100000"/>
              <a:buFont typeface="Arial" panose="020B0604020202020204" pitchFamily="34" charset="0"/>
              <a:buBlip>
                <a:blip r:embed="rId3"/>
              </a:buBlip>
              <a:tabLst>
                <a:tab pos="449263" algn="l"/>
              </a:tabLst>
            </a:pPr>
            <a:r>
              <a:rPr lang="en-US" sz="1800" dirty="0">
                <a:solidFill>
                  <a:srgbClr val="F8F8F8"/>
                </a:solidFill>
              </a:rPr>
              <a:t>It provides the same view of the system for all stakeholders</a:t>
            </a:r>
          </a:p>
          <a:p>
            <a:pPr marL="449263" indent="-449263">
              <a:buClr>
                <a:srgbClr val="009DBC"/>
              </a:buClr>
              <a:buSzPct val="100000"/>
              <a:buFont typeface="Arial" panose="020B0604020202020204" pitchFamily="34" charset="0"/>
              <a:buBlip>
                <a:blip r:embed="rId3"/>
              </a:buBlip>
              <a:tabLst>
                <a:tab pos="449263" algn="l"/>
              </a:tabLst>
            </a:pPr>
            <a:r>
              <a:rPr lang="en-US" sz="1800" dirty="0">
                <a:solidFill>
                  <a:srgbClr val="F8F8F8"/>
                </a:solidFill>
              </a:rPr>
              <a:t>It significantly reduces the risk of error</a:t>
            </a:r>
          </a:p>
          <a:p>
            <a:pPr marL="449263" indent="-449263">
              <a:buClr>
                <a:srgbClr val="009DBC"/>
              </a:buClr>
              <a:buSzPct val="100000"/>
              <a:buFont typeface="Arial" panose="020B0604020202020204" pitchFamily="34" charset="0"/>
              <a:buBlip>
                <a:blip r:embed="rId3"/>
              </a:buBlip>
              <a:tabLst>
                <a:tab pos="449263" algn="l"/>
              </a:tabLst>
            </a:pPr>
            <a:r>
              <a:rPr lang="en-US" sz="1800" dirty="0">
                <a:solidFill>
                  <a:srgbClr val="F8F8F8"/>
                </a:solidFill>
              </a:rPr>
              <a:t>This is relevant for companies and organizations</a:t>
            </a:r>
          </a:p>
          <a:p>
            <a:pPr marL="449263" indent="-449263">
              <a:buClr>
                <a:srgbClr val="009DBC"/>
              </a:buClr>
              <a:buSzPct val="100000"/>
              <a:buFont typeface="Arial" panose="020B0604020202020204" pitchFamily="34" charset="0"/>
              <a:buBlip>
                <a:blip r:embed="rId3"/>
              </a:buBlip>
              <a:tabLst>
                <a:tab pos="449263" algn="l"/>
              </a:tabLst>
            </a:pPr>
            <a:endParaRPr lang="en-US" sz="1800" dirty="0">
              <a:solidFill>
                <a:srgbClr val="FFFFFF"/>
              </a:solidFill>
            </a:endParaRPr>
          </a:p>
          <a:p>
            <a:pPr marL="449263" indent="-449263">
              <a:buClr>
                <a:srgbClr val="009DBC"/>
              </a:buClr>
              <a:buSzPct val="100000"/>
              <a:buFont typeface="Arial" panose="020B0604020202020204" pitchFamily="34" charset="0"/>
              <a:buBlip>
                <a:blip r:embed="rId3"/>
              </a:buBlip>
              <a:tabLst>
                <a:tab pos="449263" algn="l"/>
              </a:tabLst>
            </a:pPr>
            <a:endParaRPr lang="en-US" sz="1800" dirty="0">
              <a:solidFill>
                <a:srgbClr val="FFFFFF"/>
              </a:solidFill>
            </a:endParaRPr>
          </a:p>
          <a:p>
            <a:pPr marL="449263" indent="-449263">
              <a:buClr>
                <a:srgbClr val="009DBC"/>
              </a:buClr>
              <a:buSzPct val="100000"/>
              <a:buFont typeface="Arial" panose="020B0604020202020204" pitchFamily="34" charset="0"/>
              <a:buBlip>
                <a:blip r:embed="rId3"/>
              </a:buBlip>
              <a:tabLst>
                <a:tab pos="449263" algn="l"/>
              </a:tabLst>
            </a:pPr>
            <a:endParaRPr lang="ru-RU" sz="1800" dirty="0"/>
          </a:p>
          <a:p>
            <a:pPr marL="449263" indent="-449263">
              <a:buClr>
                <a:srgbClr val="009DBC"/>
              </a:buClr>
              <a:buSzPct val="100000"/>
              <a:buFont typeface="Arial" panose="020B0604020202020204" pitchFamily="34" charset="0"/>
              <a:buBlip>
                <a:blip r:embed="rId3"/>
              </a:buBlip>
              <a:tabLst>
                <a:tab pos="449263" algn="l"/>
              </a:tabLst>
            </a:pPr>
            <a:endParaRPr lang="ru-RU" sz="1800" dirty="0"/>
          </a:p>
        </p:txBody>
      </p:sp>
    </p:spTree>
    <p:extLst>
      <p:ext uri="{BB962C8B-B14F-4D97-AF65-F5344CB8AC3E}">
        <p14:creationId xmlns:p14="http://schemas.microsoft.com/office/powerpoint/2010/main" val="928033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DF85C086-28C9-48CD-B2E9-60C0C96CA922}" type="slidenum">
              <a:rPr lang="ru-RU" smtClean="0"/>
              <a:pPr/>
              <a:t>20</a:t>
            </a:fld>
            <a:endParaRPr lang="ru-RU" dirty="0"/>
          </a:p>
        </p:txBody>
      </p:sp>
      <p:sp>
        <p:nvSpPr>
          <p:cNvPr id="4" name="Заголовок 3"/>
          <p:cNvSpPr>
            <a:spLocks noGrp="1"/>
          </p:cNvSpPr>
          <p:nvPr>
            <p:ph type="title"/>
          </p:nvPr>
        </p:nvSpPr>
        <p:spPr>
          <a:xfrm>
            <a:off x="707572" y="197185"/>
            <a:ext cx="8387268" cy="563231"/>
          </a:xfrm>
        </p:spPr>
        <p:txBody>
          <a:bodyPr/>
          <a:lstStyle/>
          <a:p>
            <a:r>
              <a:rPr lang="en-US" dirty="0">
                <a:latin typeface="+mn-lt"/>
              </a:rPr>
              <a:t>Activity Design </a:t>
            </a:r>
            <a:endParaRPr lang="ru-RU" dirty="0">
              <a:latin typeface="+mn-lt"/>
            </a:endParaRPr>
          </a:p>
        </p:txBody>
      </p:sp>
      <p:sp>
        <p:nvSpPr>
          <p:cNvPr id="7" name="Прямоугольник 6">
            <a:extLst>
              <a:ext uri="{FF2B5EF4-FFF2-40B4-BE49-F238E27FC236}">
                <a16:creationId xmlns:a16="http://schemas.microsoft.com/office/drawing/2014/main" id="{A50C6033-F10E-40D0-9290-AA09CC34E2B6}"/>
              </a:ext>
            </a:extLst>
          </p:cNvPr>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643" y="1213940"/>
            <a:ext cx="5472636" cy="4082438"/>
          </a:xfrm>
          <a:prstGeom prst="rect">
            <a:avLst/>
          </a:prstGeom>
          <a:effectLst>
            <a:glow rad="101600">
              <a:schemeClr val="accent2">
                <a:satMod val="175000"/>
                <a:alpha val="40000"/>
              </a:schemeClr>
            </a:glow>
          </a:effectLst>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950" y="2161793"/>
            <a:ext cx="5472636" cy="4082438"/>
          </a:xfrm>
          <a:prstGeom prst="rect">
            <a:avLst/>
          </a:prstGeom>
          <a:effectLst>
            <a:glow rad="101600">
              <a:schemeClr val="accent2">
                <a:satMod val="175000"/>
                <a:alpha val="40000"/>
              </a:schemeClr>
            </a:glow>
          </a:effectLst>
        </p:spPr>
      </p:pic>
      <p:sp>
        <p:nvSpPr>
          <p:cNvPr id="9" name="Текст 6"/>
          <p:cNvSpPr txBox="1">
            <a:spLocks/>
          </p:cNvSpPr>
          <p:nvPr/>
        </p:nvSpPr>
        <p:spPr>
          <a:xfrm>
            <a:off x="7439659" y="1842537"/>
            <a:ext cx="4025590" cy="51492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9DBC"/>
              </a:buClr>
              <a:buSzPct val="100000"/>
              <a:buNone/>
              <a:tabLst>
                <a:tab pos="449263" algn="l"/>
              </a:tabLst>
            </a:pPr>
            <a:r>
              <a:rPr lang="en-US" sz="1800" dirty="0">
                <a:solidFill>
                  <a:srgbClr val="F8F8F8"/>
                </a:solidFill>
              </a:rPr>
              <a:t>The following properties are defined in accordance with the process approach for each business process:</a:t>
            </a:r>
          </a:p>
          <a:p>
            <a:pPr marL="449263" indent="-449263">
              <a:buClr>
                <a:srgbClr val="009DBC"/>
              </a:buClr>
              <a:buSzPct val="100000"/>
              <a:buBlip>
                <a:blip r:embed="rId4"/>
              </a:buBlip>
              <a:tabLst>
                <a:tab pos="449263" algn="l"/>
              </a:tabLst>
            </a:pPr>
            <a:r>
              <a:rPr lang="en-US" sz="1800" dirty="0">
                <a:solidFill>
                  <a:srgbClr val="F8F8F8"/>
                </a:solidFill>
              </a:rPr>
              <a:t>Result</a:t>
            </a:r>
          </a:p>
          <a:p>
            <a:pPr marL="449263" indent="-449263">
              <a:buClr>
                <a:srgbClr val="009DBC"/>
              </a:buClr>
              <a:buSzPct val="100000"/>
              <a:buBlip>
                <a:blip r:embed="rId4"/>
              </a:buBlip>
              <a:tabLst>
                <a:tab pos="449263" algn="l"/>
              </a:tabLst>
            </a:pPr>
            <a:r>
              <a:rPr lang="en-US" sz="1800" dirty="0">
                <a:solidFill>
                  <a:srgbClr val="F8F8F8"/>
                </a:solidFill>
              </a:rPr>
              <a:t>Duration requirements</a:t>
            </a:r>
          </a:p>
          <a:p>
            <a:pPr marL="449263" indent="-449263">
              <a:buClr>
                <a:srgbClr val="009DBC"/>
              </a:buClr>
              <a:buSzPct val="100000"/>
              <a:buBlip>
                <a:blip r:embed="rId4"/>
              </a:buBlip>
              <a:tabLst>
                <a:tab pos="449263" algn="l"/>
              </a:tabLst>
            </a:pPr>
            <a:r>
              <a:rPr lang="en-US" sz="1800" dirty="0">
                <a:solidFill>
                  <a:srgbClr val="F8F8F8"/>
                </a:solidFill>
              </a:rPr>
              <a:t>Business process owners and actors</a:t>
            </a:r>
          </a:p>
          <a:p>
            <a:pPr marL="0" indent="0">
              <a:buNone/>
            </a:pPr>
            <a:r>
              <a:rPr lang="en-US" sz="1800" dirty="0">
                <a:solidFill>
                  <a:srgbClr val="F8F8F8"/>
                </a:solidFill>
              </a:rPr>
              <a:t>Measures of process effectiveness and efficiency (KPIs) can also be selected.</a:t>
            </a:r>
          </a:p>
        </p:txBody>
      </p:sp>
    </p:spTree>
    <p:extLst>
      <p:ext uri="{BB962C8B-B14F-4D97-AF65-F5344CB8AC3E}">
        <p14:creationId xmlns:p14="http://schemas.microsoft.com/office/powerpoint/2010/main" val="2013078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DF85C086-28C9-48CD-B2E9-60C0C96CA922}" type="slidenum">
              <a:rPr lang="ru-RU" smtClean="0"/>
              <a:pPr/>
              <a:t>21</a:t>
            </a:fld>
            <a:endParaRPr lang="ru-RU" dirty="0"/>
          </a:p>
        </p:txBody>
      </p:sp>
      <p:sp>
        <p:nvSpPr>
          <p:cNvPr id="4" name="Заголовок 3"/>
          <p:cNvSpPr>
            <a:spLocks noGrp="1"/>
          </p:cNvSpPr>
          <p:nvPr>
            <p:ph type="title"/>
          </p:nvPr>
        </p:nvSpPr>
        <p:spPr>
          <a:xfrm>
            <a:off x="707572" y="197185"/>
            <a:ext cx="8387268" cy="563231"/>
          </a:xfrm>
        </p:spPr>
        <p:txBody>
          <a:bodyPr/>
          <a:lstStyle/>
          <a:p>
            <a:r>
              <a:rPr lang="en-US" dirty="0">
                <a:latin typeface="+mn-lt"/>
              </a:rPr>
              <a:t>Activity Design </a:t>
            </a:r>
            <a:endParaRPr lang="ru-RU" dirty="0">
              <a:latin typeface="+mn-lt"/>
            </a:endParaRPr>
          </a:p>
        </p:txBody>
      </p:sp>
      <p:sp>
        <p:nvSpPr>
          <p:cNvPr id="7" name="Прямоугольник 6">
            <a:extLst>
              <a:ext uri="{FF2B5EF4-FFF2-40B4-BE49-F238E27FC236}">
                <a16:creationId xmlns:a16="http://schemas.microsoft.com/office/drawing/2014/main" id="{A50C6033-F10E-40D0-9290-AA09CC34E2B6}"/>
              </a:ext>
            </a:extLst>
          </p:cNvPr>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Текст 6"/>
          <p:cNvSpPr txBox="1">
            <a:spLocks/>
          </p:cNvSpPr>
          <p:nvPr/>
        </p:nvSpPr>
        <p:spPr>
          <a:xfrm>
            <a:off x="8625757" y="1270774"/>
            <a:ext cx="2983141" cy="51492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9DBC"/>
              </a:buClr>
              <a:buSzPct val="100000"/>
              <a:buNone/>
              <a:tabLst>
                <a:tab pos="449263" algn="l"/>
              </a:tabLst>
            </a:pPr>
            <a:r>
              <a:rPr lang="en-US" sz="1800" dirty="0">
                <a:solidFill>
                  <a:srgbClr val="F8F8F8"/>
                </a:solidFill>
              </a:rPr>
              <a:t>The Functional Objects repository stores information about the physical and information objects the company employees work with.  Objects are related to arrows on IDEF0 diagrams, Basic Flowcharts, and Cross-functional Flowcharts, or placed as independent shapes on BPMN and EPC diagrams. </a:t>
            </a:r>
          </a:p>
          <a:p>
            <a:pPr marL="0" indent="0">
              <a:buClr>
                <a:srgbClr val="009DBC"/>
              </a:buClr>
              <a:buSzPct val="100000"/>
              <a:buNone/>
              <a:tabLst>
                <a:tab pos="449263" algn="l"/>
              </a:tabLst>
            </a:pPr>
            <a:r>
              <a:rPr lang="en-US" sz="1800" dirty="0">
                <a:solidFill>
                  <a:srgbClr val="F8F8F8"/>
                </a:solidFill>
              </a:rPr>
              <a:t>Attributes and files with document templates can be attached to functional objects in the Documents repository.</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720" y="1270774"/>
            <a:ext cx="5689885" cy="4490920"/>
          </a:xfrm>
          <a:prstGeom prst="rect">
            <a:avLst/>
          </a:prstGeom>
          <a:effectLst>
            <a:glow rad="101600">
              <a:schemeClr val="accent2">
                <a:satMod val="175000"/>
                <a:alpha val="40000"/>
              </a:schemeClr>
            </a:glow>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07" y="1270774"/>
            <a:ext cx="2014361" cy="4490920"/>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2254579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E5A7C481-00CF-4F0D-B7DA-F724674EDD84}"/>
              </a:ext>
            </a:extLst>
          </p:cNvPr>
          <p:cNvSpPr>
            <a:spLocks noGrp="1"/>
          </p:cNvSpPr>
          <p:nvPr>
            <p:ph type="body" sz="quarter" idx="12"/>
          </p:nvPr>
        </p:nvSpPr>
        <p:spPr>
          <a:xfrm>
            <a:off x="658210" y="1396031"/>
            <a:ext cx="2954786" cy="3910029"/>
          </a:xfrm>
        </p:spPr>
        <p:txBody>
          <a:bodyPr/>
          <a:lstStyle/>
          <a:p>
            <a:r>
              <a:rPr lang="en-US" b="1" dirty="0"/>
              <a:t>Options:</a:t>
            </a:r>
            <a:endParaRPr lang="en-US" dirty="0"/>
          </a:p>
          <a:p>
            <a:r>
              <a:rPr lang="en-US" dirty="0"/>
              <a:t>A hierarchy of departments and positions can be created either in the Org units repository or using an organizational chart.</a:t>
            </a:r>
          </a:p>
          <a:p>
            <a:r>
              <a:rPr lang="en-US" dirty="0"/>
              <a:t>Support of four types of org units: Department, Position, External org unit and Role.</a:t>
            </a:r>
          </a:p>
        </p:txBody>
      </p:sp>
      <p:sp>
        <p:nvSpPr>
          <p:cNvPr id="14" name="Номер слайда 13">
            <a:extLst>
              <a:ext uri="{FF2B5EF4-FFF2-40B4-BE49-F238E27FC236}">
                <a16:creationId xmlns:a16="http://schemas.microsoft.com/office/drawing/2014/main" id="{2B576C91-98CB-45B9-B661-A3F9970A7D43}"/>
              </a:ext>
            </a:extLst>
          </p:cNvPr>
          <p:cNvSpPr>
            <a:spLocks noGrp="1"/>
          </p:cNvSpPr>
          <p:nvPr>
            <p:ph type="sldNum" sz="quarter" idx="10"/>
          </p:nvPr>
        </p:nvSpPr>
        <p:spPr/>
        <p:txBody>
          <a:bodyPr/>
          <a:lstStyle/>
          <a:p>
            <a:fld id="{DF85C086-28C9-48CD-B2E9-60C0C96CA922}" type="slidenum">
              <a:rPr lang="ru-RU" smtClean="0"/>
              <a:pPr/>
              <a:t>22</a:t>
            </a:fld>
            <a:endParaRPr lang="ru-RU" dirty="0"/>
          </a:p>
        </p:txBody>
      </p:sp>
      <p:sp>
        <p:nvSpPr>
          <p:cNvPr id="16" name="Заголовок 15">
            <a:extLst>
              <a:ext uri="{FF2B5EF4-FFF2-40B4-BE49-F238E27FC236}">
                <a16:creationId xmlns:a16="http://schemas.microsoft.com/office/drawing/2014/main" id="{CC4B2B5D-5745-45BD-8375-7B0BAC64BC15}"/>
              </a:ext>
            </a:extLst>
          </p:cNvPr>
          <p:cNvSpPr>
            <a:spLocks noGrp="1"/>
          </p:cNvSpPr>
          <p:nvPr>
            <p:ph type="title"/>
          </p:nvPr>
        </p:nvSpPr>
        <p:spPr>
          <a:xfrm>
            <a:off x="707572" y="197185"/>
            <a:ext cx="8387268" cy="563231"/>
          </a:xfrm>
        </p:spPr>
        <p:txBody>
          <a:bodyPr/>
          <a:lstStyle/>
          <a:p>
            <a:r>
              <a:rPr lang="en-US" dirty="0">
                <a:latin typeface="+mn-lt"/>
              </a:rPr>
              <a:t>Organizational Structure Design </a:t>
            </a:r>
            <a:endParaRPr lang="ru-RU" dirty="0">
              <a:latin typeface="+mn-l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5367" y="1437060"/>
            <a:ext cx="7918379" cy="3827970"/>
          </a:xfrm>
          <a:prstGeom prst="rect">
            <a:avLst/>
          </a:prstGeom>
          <a:effectLst>
            <a:glow rad="101600">
              <a:schemeClr val="accent2">
                <a:satMod val="175000"/>
                <a:alpha val="40000"/>
              </a:schemeClr>
            </a:glow>
          </a:effectLst>
        </p:spPr>
      </p:pic>
      <p:sp>
        <p:nvSpPr>
          <p:cNvPr id="8" name="Прямоугольник 7">
            <a:extLst>
              <a:ext uri="{FF2B5EF4-FFF2-40B4-BE49-F238E27FC236}">
                <a16:creationId xmlns:a16="http://schemas.microsoft.com/office/drawing/2014/main" id="{A50C6033-F10E-40D0-9290-AA09CC34E2B6}"/>
              </a:ext>
            </a:extLst>
          </p:cNvPr>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48748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E5A7C481-00CF-4F0D-B7DA-F724674EDD84}"/>
              </a:ext>
            </a:extLst>
          </p:cNvPr>
          <p:cNvSpPr>
            <a:spLocks noGrp="1"/>
          </p:cNvSpPr>
          <p:nvPr>
            <p:ph type="body" sz="quarter" idx="12"/>
          </p:nvPr>
        </p:nvSpPr>
        <p:spPr>
          <a:xfrm>
            <a:off x="581842" y="1396031"/>
            <a:ext cx="3673760" cy="3910029"/>
          </a:xfrm>
        </p:spPr>
        <p:txBody>
          <a:bodyPr/>
          <a:lstStyle/>
          <a:p>
            <a:r>
              <a:rPr lang="en-US" dirty="0"/>
              <a:t>Simulate the step-by-step execution of a process, and obtain an estimate of the process cost. </a:t>
            </a:r>
          </a:p>
          <a:p>
            <a:r>
              <a:rPr lang="en-US" dirty="0"/>
              <a:t>As a result of simulation and activity-based costing users are able to: </a:t>
            </a:r>
          </a:p>
          <a:p>
            <a:pPr marL="285750" indent="-285750">
              <a:buFont typeface="Courier New" panose="02070309020205020404" pitchFamily="49" charset="0"/>
              <a:buChar char="o"/>
            </a:pPr>
            <a:r>
              <a:rPr lang="en-US" dirty="0"/>
              <a:t>Estimate the average values and spread of key process properties </a:t>
            </a:r>
          </a:p>
          <a:p>
            <a:pPr marL="285750" indent="-285750">
              <a:buFont typeface="Courier New" panose="02070309020205020404" pitchFamily="49" charset="0"/>
              <a:buChar char="o"/>
            </a:pPr>
            <a:r>
              <a:rPr lang="en-US" dirty="0"/>
              <a:t>Find the most expensive or longest running processes</a:t>
            </a:r>
          </a:p>
          <a:p>
            <a:pPr marL="285750" indent="-285750">
              <a:buFont typeface="Courier New" panose="02070309020205020404" pitchFamily="49" charset="0"/>
              <a:buChar char="o"/>
            </a:pPr>
            <a:r>
              <a:rPr lang="en-US" dirty="0"/>
              <a:t>Select the optimal process version</a:t>
            </a:r>
          </a:p>
          <a:p>
            <a:br>
              <a:rPr lang="en-US" dirty="0"/>
            </a:br>
            <a:endParaRPr lang="en-US" dirty="0"/>
          </a:p>
        </p:txBody>
      </p:sp>
      <p:sp>
        <p:nvSpPr>
          <p:cNvPr id="14" name="Номер слайда 13">
            <a:extLst>
              <a:ext uri="{FF2B5EF4-FFF2-40B4-BE49-F238E27FC236}">
                <a16:creationId xmlns:a16="http://schemas.microsoft.com/office/drawing/2014/main" id="{2B576C91-98CB-45B9-B661-A3F9970A7D43}"/>
              </a:ext>
            </a:extLst>
          </p:cNvPr>
          <p:cNvSpPr>
            <a:spLocks noGrp="1"/>
          </p:cNvSpPr>
          <p:nvPr>
            <p:ph type="sldNum" sz="quarter" idx="10"/>
          </p:nvPr>
        </p:nvSpPr>
        <p:spPr/>
        <p:txBody>
          <a:bodyPr/>
          <a:lstStyle/>
          <a:p>
            <a:fld id="{DF85C086-28C9-48CD-B2E9-60C0C96CA922}" type="slidenum">
              <a:rPr lang="ru-RU" smtClean="0"/>
              <a:pPr/>
              <a:t>23</a:t>
            </a:fld>
            <a:endParaRPr lang="ru-RU" dirty="0"/>
          </a:p>
        </p:txBody>
      </p:sp>
      <p:sp>
        <p:nvSpPr>
          <p:cNvPr id="16" name="Заголовок 15">
            <a:extLst>
              <a:ext uri="{FF2B5EF4-FFF2-40B4-BE49-F238E27FC236}">
                <a16:creationId xmlns:a16="http://schemas.microsoft.com/office/drawing/2014/main" id="{CC4B2B5D-5745-45BD-8375-7B0BAC64BC15}"/>
              </a:ext>
            </a:extLst>
          </p:cNvPr>
          <p:cNvSpPr>
            <a:spLocks noGrp="1"/>
          </p:cNvSpPr>
          <p:nvPr>
            <p:ph type="title"/>
          </p:nvPr>
        </p:nvSpPr>
        <p:spPr>
          <a:xfrm>
            <a:off x="707572" y="197185"/>
            <a:ext cx="8387268" cy="563231"/>
          </a:xfrm>
        </p:spPr>
        <p:txBody>
          <a:bodyPr/>
          <a:lstStyle/>
          <a:p>
            <a:r>
              <a:rPr lang="en-US" dirty="0">
                <a:latin typeface="+mn-lt"/>
              </a:rPr>
              <a:t>Simulation and Activity-Based Costing </a:t>
            </a:r>
            <a:endParaRPr lang="ru-RU" dirty="0">
              <a:latin typeface="+mn-lt"/>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4046" y="1396031"/>
            <a:ext cx="7019014" cy="4887621"/>
          </a:xfrm>
          <a:prstGeom prst="rect">
            <a:avLst/>
          </a:prstGeom>
          <a:effectLst>
            <a:glow rad="101600">
              <a:schemeClr val="accent2">
                <a:satMod val="175000"/>
                <a:alpha val="40000"/>
              </a:schemeClr>
            </a:glow>
          </a:effectLst>
        </p:spPr>
      </p:pic>
      <p:sp>
        <p:nvSpPr>
          <p:cNvPr id="8" name="Прямоугольник 7">
            <a:extLst>
              <a:ext uri="{FF2B5EF4-FFF2-40B4-BE49-F238E27FC236}">
                <a16:creationId xmlns:a16="http://schemas.microsoft.com/office/drawing/2014/main" id="{A50C6033-F10E-40D0-9290-AA09CC34E2B6}"/>
              </a:ext>
            </a:extLst>
          </p:cNvPr>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93433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E5A7C481-00CF-4F0D-B7DA-F724674EDD84}"/>
              </a:ext>
            </a:extLst>
          </p:cNvPr>
          <p:cNvSpPr>
            <a:spLocks noGrp="1"/>
          </p:cNvSpPr>
          <p:nvPr>
            <p:ph type="body" sz="quarter" idx="12"/>
          </p:nvPr>
        </p:nvSpPr>
        <p:spPr>
          <a:xfrm>
            <a:off x="8693956" y="2122532"/>
            <a:ext cx="2934620" cy="3910029"/>
          </a:xfrm>
        </p:spPr>
        <p:txBody>
          <a:bodyPr/>
          <a:lstStyle/>
          <a:p>
            <a:r>
              <a:rPr lang="en-US" dirty="0"/>
              <a:t>Simulation makes it possible to calculate the current level of resource loading, the level of resource overload, and the recommended number of resource instances while also identifying bottlenecks.</a:t>
            </a:r>
          </a:p>
        </p:txBody>
      </p:sp>
      <p:sp>
        <p:nvSpPr>
          <p:cNvPr id="14" name="Номер слайда 13">
            <a:extLst>
              <a:ext uri="{FF2B5EF4-FFF2-40B4-BE49-F238E27FC236}">
                <a16:creationId xmlns:a16="http://schemas.microsoft.com/office/drawing/2014/main" id="{2B576C91-98CB-45B9-B661-A3F9970A7D43}"/>
              </a:ext>
            </a:extLst>
          </p:cNvPr>
          <p:cNvSpPr>
            <a:spLocks noGrp="1"/>
          </p:cNvSpPr>
          <p:nvPr>
            <p:ph type="sldNum" sz="quarter" idx="10"/>
          </p:nvPr>
        </p:nvSpPr>
        <p:spPr/>
        <p:txBody>
          <a:bodyPr/>
          <a:lstStyle/>
          <a:p>
            <a:fld id="{DF85C086-28C9-48CD-B2E9-60C0C96CA922}" type="slidenum">
              <a:rPr lang="ru-RU" smtClean="0"/>
              <a:pPr/>
              <a:t>24</a:t>
            </a:fld>
            <a:endParaRPr lang="ru-RU" dirty="0"/>
          </a:p>
        </p:txBody>
      </p:sp>
      <p:sp>
        <p:nvSpPr>
          <p:cNvPr id="16" name="Заголовок 15">
            <a:extLst>
              <a:ext uri="{FF2B5EF4-FFF2-40B4-BE49-F238E27FC236}">
                <a16:creationId xmlns:a16="http://schemas.microsoft.com/office/drawing/2014/main" id="{CC4B2B5D-5745-45BD-8375-7B0BAC64BC15}"/>
              </a:ext>
            </a:extLst>
          </p:cNvPr>
          <p:cNvSpPr>
            <a:spLocks noGrp="1"/>
          </p:cNvSpPr>
          <p:nvPr>
            <p:ph type="title"/>
          </p:nvPr>
        </p:nvSpPr>
        <p:spPr>
          <a:xfrm>
            <a:off x="707572" y="197185"/>
            <a:ext cx="8387268" cy="563231"/>
          </a:xfrm>
        </p:spPr>
        <p:txBody>
          <a:bodyPr/>
          <a:lstStyle/>
          <a:p>
            <a:r>
              <a:rPr lang="en-US" dirty="0">
                <a:latin typeface="+mn-lt"/>
              </a:rPr>
              <a:t>Simulation and Activity-Based Costing </a:t>
            </a:r>
            <a:endParaRPr lang="ru-RU" dirty="0">
              <a:latin typeface="+mn-l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2968" y="1409516"/>
            <a:ext cx="5660284" cy="5130323"/>
          </a:xfrm>
          <a:prstGeom prst="rect">
            <a:avLst/>
          </a:prstGeom>
          <a:effectLst>
            <a:glow rad="101600">
              <a:schemeClr val="accent2">
                <a:satMod val="175000"/>
                <a:alpha val="40000"/>
              </a:schemeClr>
            </a:glow>
          </a:effectLst>
        </p:spPr>
      </p:pic>
      <p:sp>
        <p:nvSpPr>
          <p:cNvPr id="9" name="Выноска 1 (с границей) 8"/>
          <p:cNvSpPr/>
          <p:nvPr/>
        </p:nvSpPr>
        <p:spPr>
          <a:xfrm>
            <a:off x="90746" y="2429912"/>
            <a:ext cx="1711096" cy="1156485"/>
          </a:xfrm>
          <a:prstGeom prst="accentCallout1">
            <a:avLst>
              <a:gd name="adj1" fmla="val 22832"/>
              <a:gd name="adj2" fmla="val 101099"/>
              <a:gd name="adj3" fmla="val 57295"/>
              <a:gd name="adj4" fmla="val 15448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dirty="0">
                <a:solidFill>
                  <a:srgbClr val="F8F8F8"/>
                </a:solidFill>
              </a:rPr>
              <a:t>Properties indicating that the resource is a bottleneck</a:t>
            </a:r>
            <a:endParaRPr lang="ru-RU" sz="1400" dirty="0">
              <a:solidFill>
                <a:srgbClr val="F8F8F8"/>
              </a:solidFill>
            </a:endParaRPr>
          </a:p>
        </p:txBody>
      </p:sp>
      <p:sp>
        <p:nvSpPr>
          <p:cNvPr id="10" name="Выноска 1 (с границей) 9"/>
          <p:cNvSpPr/>
          <p:nvPr/>
        </p:nvSpPr>
        <p:spPr>
          <a:xfrm>
            <a:off x="297220" y="4600040"/>
            <a:ext cx="1735044" cy="817779"/>
          </a:xfrm>
          <a:prstGeom prst="accentCallout1">
            <a:avLst>
              <a:gd name="adj1" fmla="val 22832"/>
              <a:gd name="adj2" fmla="val 101099"/>
              <a:gd name="adj3" fmla="val 45150"/>
              <a:gd name="adj4" fmla="val 13957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0"/>
              </a:spcAft>
            </a:pPr>
            <a:r>
              <a:rPr lang="en-US" sz="1400" dirty="0">
                <a:solidFill>
                  <a:srgbClr val="F8F8F8"/>
                </a:solidFill>
              </a:rPr>
              <a:t>Recommended number of resource instances</a:t>
            </a:r>
            <a:endParaRPr lang="ru-RU" sz="1400" dirty="0">
              <a:solidFill>
                <a:srgbClr val="F8F8F8"/>
              </a:solidFill>
              <a:effectLst/>
              <a:latin typeface="Times New Roman" panose="02020603050405020304" pitchFamily="18" charset="0"/>
              <a:ea typeface="Times New Roman" panose="02020603050405020304" pitchFamily="18" charset="0"/>
            </a:endParaRPr>
          </a:p>
        </p:txBody>
      </p:sp>
      <p:sp>
        <p:nvSpPr>
          <p:cNvPr id="11" name="Прямоугольник 10">
            <a:extLst>
              <a:ext uri="{FF2B5EF4-FFF2-40B4-BE49-F238E27FC236}">
                <a16:creationId xmlns:a16="http://schemas.microsoft.com/office/drawing/2014/main" id="{A50C6033-F10E-40D0-9290-AA09CC34E2B6}"/>
              </a:ext>
            </a:extLst>
          </p:cNvPr>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16309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E5A7C481-00CF-4F0D-B7DA-F724674EDD84}"/>
              </a:ext>
            </a:extLst>
          </p:cNvPr>
          <p:cNvSpPr>
            <a:spLocks noGrp="1"/>
          </p:cNvSpPr>
          <p:nvPr>
            <p:ph type="body" sz="quarter" idx="12"/>
          </p:nvPr>
        </p:nvSpPr>
        <p:spPr>
          <a:xfrm>
            <a:off x="707572" y="1456035"/>
            <a:ext cx="3295716" cy="3910029"/>
          </a:xfrm>
        </p:spPr>
        <p:txBody>
          <a:bodyPr/>
          <a:lstStyle/>
          <a:p>
            <a:r>
              <a:rPr lang="en-US" dirty="0"/>
              <a:t>Step 1. Establish correspondence between business process steps and information system functions that support them.</a:t>
            </a:r>
          </a:p>
          <a:p>
            <a:r>
              <a:rPr lang="en-US" dirty="0"/>
              <a:t>Step 2. Describe information entities and their attributes.</a:t>
            </a:r>
          </a:p>
          <a:p>
            <a:r>
              <a:rPr lang="en-US" dirty="0"/>
              <a:t>Step 3. Establish relationships between processes and information entities (process inputs and outputs). Describe operations on entities by means of the CRUD (Create, Read, Update and Delete) method.</a:t>
            </a:r>
          </a:p>
          <a:p>
            <a:br>
              <a:rPr lang="en-US" dirty="0"/>
            </a:br>
            <a:endParaRPr lang="ru-RU" dirty="0"/>
          </a:p>
        </p:txBody>
      </p:sp>
      <p:sp>
        <p:nvSpPr>
          <p:cNvPr id="14" name="Номер слайда 13">
            <a:extLst>
              <a:ext uri="{FF2B5EF4-FFF2-40B4-BE49-F238E27FC236}">
                <a16:creationId xmlns:a16="http://schemas.microsoft.com/office/drawing/2014/main" id="{2B576C91-98CB-45B9-B661-A3F9970A7D43}"/>
              </a:ext>
            </a:extLst>
          </p:cNvPr>
          <p:cNvSpPr>
            <a:spLocks noGrp="1"/>
          </p:cNvSpPr>
          <p:nvPr>
            <p:ph type="sldNum" sz="quarter" idx="10"/>
          </p:nvPr>
        </p:nvSpPr>
        <p:spPr/>
        <p:txBody>
          <a:bodyPr/>
          <a:lstStyle/>
          <a:p>
            <a:fld id="{DF85C086-28C9-48CD-B2E9-60C0C96CA922}" type="slidenum">
              <a:rPr lang="ru-RU" smtClean="0"/>
              <a:pPr/>
              <a:t>25</a:t>
            </a:fld>
            <a:endParaRPr lang="ru-RU" dirty="0"/>
          </a:p>
        </p:txBody>
      </p:sp>
      <p:sp>
        <p:nvSpPr>
          <p:cNvPr id="16" name="Заголовок 15">
            <a:extLst>
              <a:ext uri="{FF2B5EF4-FFF2-40B4-BE49-F238E27FC236}">
                <a16:creationId xmlns:a16="http://schemas.microsoft.com/office/drawing/2014/main" id="{CC4B2B5D-5745-45BD-8375-7B0BAC64BC15}"/>
              </a:ext>
            </a:extLst>
          </p:cNvPr>
          <p:cNvSpPr>
            <a:spLocks noGrp="1"/>
          </p:cNvSpPr>
          <p:nvPr>
            <p:ph type="title"/>
          </p:nvPr>
        </p:nvSpPr>
        <p:spPr>
          <a:xfrm>
            <a:off x="707572" y="197185"/>
            <a:ext cx="8387268" cy="1034129"/>
          </a:xfrm>
        </p:spPr>
        <p:txBody>
          <a:bodyPr/>
          <a:lstStyle/>
          <a:p>
            <a:r>
              <a:rPr lang="en-US" dirty="0">
                <a:latin typeface="+mn-lt"/>
              </a:rPr>
              <a:t>Application Architecture Design and Data Structures </a:t>
            </a:r>
            <a:endParaRPr lang="ru-RU" dirty="0">
              <a:latin typeface="+mn-lt"/>
            </a:endParaRPr>
          </a:p>
        </p:txBody>
      </p:sp>
      <p:sp>
        <p:nvSpPr>
          <p:cNvPr id="6" name="Прямоугольник 5"/>
          <p:cNvSpPr/>
          <p:nvPr/>
        </p:nvSpPr>
        <p:spPr>
          <a:xfrm>
            <a:off x="746" y="212267"/>
            <a:ext cx="180000" cy="964881"/>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7095" y="1316590"/>
            <a:ext cx="5476996" cy="5156137"/>
          </a:xfrm>
          <a:prstGeom prst="rect">
            <a:avLst/>
          </a:prstGeom>
          <a:effectLst>
            <a:glow rad="101600">
              <a:schemeClr val="accent2">
                <a:satMod val="175000"/>
                <a:alpha val="40000"/>
              </a:schemeClr>
            </a:glo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4763" y="1316590"/>
            <a:ext cx="4530781" cy="3952552"/>
          </a:xfrm>
          <a:prstGeom prst="rect">
            <a:avLst/>
          </a:prstGeom>
          <a:effectLst>
            <a:glow rad="101600">
              <a:schemeClr val="accent2">
                <a:satMod val="175000"/>
                <a:alpha val="40000"/>
              </a:schemeClr>
            </a:glow>
          </a:effec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7182" y="2905579"/>
            <a:ext cx="4281525" cy="3361406"/>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3992946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E5A7C481-00CF-4F0D-B7DA-F724674EDD84}"/>
              </a:ext>
            </a:extLst>
          </p:cNvPr>
          <p:cNvSpPr>
            <a:spLocks noGrp="1"/>
          </p:cNvSpPr>
          <p:nvPr>
            <p:ph type="body" sz="quarter" idx="12"/>
          </p:nvPr>
        </p:nvSpPr>
        <p:spPr>
          <a:xfrm>
            <a:off x="707571" y="1456035"/>
            <a:ext cx="3797521" cy="3910029"/>
          </a:xfrm>
        </p:spPr>
        <p:txBody>
          <a:bodyPr/>
          <a:lstStyle/>
          <a:p>
            <a:r>
              <a:rPr lang="en-US" dirty="0"/>
              <a:t>Step 4. Generate reports on processing data and business requirements to software.</a:t>
            </a:r>
          </a:p>
          <a:p>
            <a:r>
              <a:rPr lang="en-US" dirty="0"/>
              <a:t>Sample sections:</a:t>
            </a:r>
          </a:p>
          <a:p>
            <a:pPr marL="285750" indent="-285750">
              <a:buFont typeface="Courier New" panose="02070309020205020404" pitchFamily="49" charset="0"/>
              <a:buChar char="o"/>
            </a:pPr>
            <a:r>
              <a:rPr lang="en-US" dirty="0"/>
              <a:t>Processes to Be Automated</a:t>
            </a:r>
          </a:p>
          <a:p>
            <a:pPr marL="285750" indent="-285750">
              <a:buFont typeface="Courier New" panose="02070309020205020404" pitchFamily="49" charset="0"/>
              <a:buChar char="o"/>
            </a:pPr>
            <a:r>
              <a:rPr lang="en-US" dirty="0"/>
              <a:t>List of Generated Reports</a:t>
            </a:r>
          </a:p>
          <a:p>
            <a:pPr marL="285750" indent="-285750">
              <a:buFont typeface="Courier New" panose="02070309020205020404" pitchFamily="49" charset="0"/>
              <a:buChar char="o"/>
            </a:pPr>
            <a:r>
              <a:rPr lang="en-US" dirty="0"/>
              <a:t>Information System Structure</a:t>
            </a:r>
          </a:p>
          <a:p>
            <a:pPr marL="285750" indent="-285750">
              <a:buFont typeface="Courier New" panose="02070309020205020404" pitchFamily="49" charset="0"/>
              <a:buChar char="o"/>
            </a:pPr>
            <a:r>
              <a:rPr lang="en-US" dirty="0"/>
              <a:t>Workstations to Be Automated</a:t>
            </a:r>
          </a:p>
          <a:p>
            <a:br>
              <a:rPr lang="en-US" dirty="0"/>
            </a:br>
            <a:br>
              <a:rPr lang="en-US" dirty="0"/>
            </a:br>
            <a:endParaRPr lang="ru-RU" dirty="0"/>
          </a:p>
        </p:txBody>
      </p:sp>
      <p:sp>
        <p:nvSpPr>
          <p:cNvPr id="14" name="Номер слайда 13">
            <a:extLst>
              <a:ext uri="{FF2B5EF4-FFF2-40B4-BE49-F238E27FC236}">
                <a16:creationId xmlns:a16="http://schemas.microsoft.com/office/drawing/2014/main" id="{2B576C91-98CB-45B9-B661-A3F9970A7D43}"/>
              </a:ext>
            </a:extLst>
          </p:cNvPr>
          <p:cNvSpPr>
            <a:spLocks noGrp="1"/>
          </p:cNvSpPr>
          <p:nvPr>
            <p:ph type="sldNum" sz="quarter" idx="10"/>
          </p:nvPr>
        </p:nvSpPr>
        <p:spPr/>
        <p:txBody>
          <a:bodyPr/>
          <a:lstStyle/>
          <a:p>
            <a:fld id="{DF85C086-28C9-48CD-B2E9-60C0C96CA922}" type="slidenum">
              <a:rPr lang="ru-RU" smtClean="0"/>
              <a:pPr/>
              <a:t>26</a:t>
            </a:fld>
            <a:endParaRPr lang="ru-RU" dirty="0"/>
          </a:p>
        </p:txBody>
      </p:sp>
      <p:sp>
        <p:nvSpPr>
          <p:cNvPr id="16" name="Заголовок 15">
            <a:extLst>
              <a:ext uri="{FF2B5EF4-FFF2-40B4-BE49-F238E27FC236}">
                <a16:creationId xmlns:a16="http://schemas.microsoft.com/office/drawing/2014/main" id="{CC4B2B5D-5745-45BD-8375-7B0BAC64BC15}"/>
              </a:ext>
            </a:extLst>
          </p:cNvPr>
          <p:cNvSpPr>
            <a:spLocks noGrp="1"/>
          </p:cNvSpPr>
          <p:nvPr>
            <p:ph type="title"/>
          </p:nvPr>
        </p:nvSpPr>
        <p:spPr>
          <a:xfrm>
            <a:off x="707572" y="197185"/>
            <a:ext cx="8387268" cy="1034129"/>
          </a:xfrm>
        </p:spPr>
        <p:txBody>
          <a:bodyPr/>
          <a:lstStyle/>
          <a:p>
            <a:r>
              <a:rPr lang="en-US" dirty="0">
                <a:latin typeface="+mn-lt"/>
              </a:rPr>
              <a:t>Application Architecture Design and Data Structures </a:t>
            </a:r>
            <a:endParaRPr lang="ru-RU" dirty="0">
              <a:latin typeface="+mn-lt"/>
            </a:endParaRPr>
          </a:p>
        </p:txBody>
      </p:sp>
      <p:sp>
        <p:nvSpPr>
          <p:cNvPr id="6" name="Прямоугольник 5"/>
          <p:cNvSpPr/>
          <p:nvPr/>
        </p:nvSpPr>
        <p:spPr>
          <a:xfrm>
            <a:off x="746" y="212267"/>
            <a:ext cx="180000" cy="964881"/>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4049" y="1456035"/>
            <a:ext cx="3522717" cy="4964017"/>
          </a:xfrm>
          <a:prstGeom prst="rect">
            <a:avLst/>
          </a:prstGeom>
          <a:effectLst>
            <a:glow rad="101600">
              <a:schemeClr val="accent2">
                <a:satMod val="175000"/>
                <a:alpha val="40000"/>
              </a:schemeClr>
            </a:glow>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3155" y="1830960"/>
            <a:ext cx="5849381" cy="4352051"/>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1384113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DF85C086-28C9-48CD-B2E9-60C0C96CA922}" type="slidenum">
              <a:rPr lang="ru-RU" smtClean="0"/>
              <a:pPr/>
              <a:t>27</a:t>
            </a:fld>
            <a:endParaRPr lang="ru-RU" dirty="0"/>
          </a:p>
        </p:txBody>
      </p:sp>
      <p:sp>
        <p:nvSpPr>
          <p:cNvPr id="3" name="Заголовок 2"/>
          <p:cNvSpPr>
            <a:spLocks noGrp="1"/>
          </p:cNvSpPr>
          <p:nvPr>
            <p:ph type="title"/>
          </p:nvPr>
        </p:nvSpPr>
        <p:spPr>
          <a:xfrm>
            <a:off x="707572" y="197185"/>
            <a:ext cx="8387268" cy="1034129"/>
          </a:xfrm>
        </p:spPr>
        <p:txBody>
          <a:bodyPr/>
          <a:lstStyle/>
          <a:p>
            <a:r>
              <a:rPr lang="en-US" dirty="0">
                <a:latin typeface="+mn-lt"/>
              </a:rPr>
              <a:t>Support Organizational Development Cycle with Business Studio </a:t>
            </a:r>
            <a:endParaRPr lang="ru-RU" dirty="0">
              <a:latin typeface="+mn-lt"/>
            </a:endParaRPr>
          </a:p>
        </p:txBody>
      </p:sp>
      <p:sp>
        <p:nvSpPr>
          <p:cNvPr id="7" name="Прямоугольник 6"/>
          <p:cNvSpPr/>
          <p:nvPr/>
        </p:nvSpPr>
        <p:spPr>
          <a:xfrm>
            <a:off x="746" y="212267"/>
            <a:ext cx="180000" cy="964881"/>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7858" y="1494296"/>
            <a:ext cx="9131236" cy="5001710"/>
          </a:xfrm>
          <a:prstGeom prst="rect">
            <a:avLst/>
          </a:prstGeom>
        </p:spPr>
      </p:pic>
    </p:spTree>
    <p:extLst>
      <p:ext uri="{BB962C8B-B14F-4D97-AF65-F5344CB8AC3E}">
        <p14:creationId xmlns:p14="http://schemas.microsoft.com/office/powerpoint/2010/main" val="67824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Текст 9"/>
          <p:cNvSpPr>
            <a:spLocks noGrp="1"/>
          </p:cNvSpPr>
          <p:nvPr>
            <p:ph type="body" sz="quarter" idx="15"/>
          </p:nvPr>
        </p:nvSpPr>
        <p:spPr>
          <a:xfrm>
            <a:off x="848581" y="1705711"/>
            <a:ext cx="5472853" cy="1011132"/>
          </a:xfrm>
        </p:spPr>
        <p:txBody>
          <a:bodyPr/>
          <a:lstStyle/>
          <a:p>
            <a:pPr algn="ctr"/>
            <a:r>
              <a:rPr lang="en-US" sz="1400" dirty="0">
                <a:solidFill>
                  <a:srgbClr val="009DBC"/>
                </a:solidFill>
              </a:rPr>
              <a:t>Generate main types of regulatory documents and reports</a:t>
            </a:r>
            <a:endParaRPr lang="ru-RU" sz="1400" dirty="0">
              <a:solidFill>
                <a:srgbClr val="009DBC"/>
              </a:solidFill>
            </a:endParaRPr>
          </a:p>
        </p:txBody>
      </p:sp>
      <p:sp>
        <p:nvSpPr>
          <p:cNvPr id="2" name="Заголовок 1"/>
          <p:cNvSpPr>
            <a:spLocks noGrp="1"/>
          </p:cNvSpPr>
          <p:nvPr>
            <p:ph type="title"/>
          </p:nvPr>
        </p:nvSpPr>
        <p:spPr>
          <a:xfrm>
            <a:off x="707572" y="197185"/>
            <a:ext cx="5754186" cy="1034129"/>
          </a:xfrm>
        </p:spPr>
        <p:txBody>
          <a:bodyPr/>
          <a:lstStyle/>
          <a:p>
            <a:r>
              <a:rPr lang="en-US" dirty="0">
                <a:latin typeface="+mn-lt"/>
              </a:rPr>
              <a:t>Generate Regulatory </a:t>
            </a:r>
            <a:r>
              <a:rPr lang="en-US" dirty="0">
                <a:solidFill>
                  <a:srgbClr val="009DBC"/>
                </a:solidFill>
                <a:latin typeface="+mn-lt"/>
              </a:rPr>
              <a:t>Documentation</a:t>
            </a:r>
            <a:endParaRPr lang="ru-RU" dirty="0">
              <a:solidFill>
                <a:srgbClr val="009DBC"/>
              </a:solidFill>
              <a:latin typeface="+mn-lt"/>
            </a:endParaRPr>
          </a:p>
        </p:txBody>
      </p:sp>
      <p:sp>
        <p:nvSpPr>
          <p:cNvPr id="6" name="Текст 5"/>
          <p:cNvSpPr>
            <a:spLocks noGrp="1"/>
          </p:cNvSpPr>
          <p:nvPr>
            <p:ph type="body" sz="quarter" idx="12"/>
          </p:nvPr>
        </p:nvSpPr>
        <p:spPr/>
        <p:txBody>
          <a:bodyPr/>
          <a:lstStyle/>
          <a:p>
            <a:r>
              <a:rPr lang="en-US" dirty="0"/>
              <a:t>In order to translate ideas embodied in the business architecture model into reality, these ideas must be conveyed to employees in a clear and understandable format. This is achieved by generating a package of regulatory documents containing all the information required to work effectively. Business Studio drastically reduces complexity of this step by generating all the main regulatory documents of the organization automatically.</a:t>
            </a:r>
            <a:endParaRPr lang="ru-RU" dirty="0"/>
          </a:p>
        </p:txBody>
      </p:sp>
      <p:sp>
        <p:nvSpPr>
          <p:cNvPr id="9" name="Прямоугольник 8"/>
          <p:cNvSpPr/>
          <p:nvPr/>
        </p:nvSpPr>
        <p:spPr>
          <a:xfrm>
            <a:off x="746" y="212267"/>
            <a:ext cx="180000" cy="964881"/>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7" name="Таблица 6"/>
          <p:cNvGraphicFramePr>
            <a:graphicFrameLocks noGrp="1"/>
          </p:cNvGraphicFramePr>
          <p:nvPr>
            <p:ph type="tbl" sz="quarter" idx="11"/>
            <p:extLst>
              <p:ext uri="{D42A27DB-BD31-4B8C-83A1-F6EECF244321}">
                <p14:modId xmlns:p14="http://schemas.microsoft.com/office/powerpoint/2010/main" val="3185615382"/>
              </p:ext>
            </p:extLst>
          </p:nvPr>
        </p:nvGraphicFramePr>
        <p:xfrm>
          <a:off x="848581" y="2211277"/>
          <a:ext cx="5472168" cy="4033557"/>
        </p:xfrm>
        <a:graphic>
          <a:graphicData uri="http://schemas.openxmlformats.org/drawingml/2006/table">
            <a:tbl>
              <a:tblPr firstRow="1" bandRow="1">
                <a:tableStyleId>{073A0DAA-6AF3-43AB-8588-CEC1D06C72B9}</a:tableStyleId>
              </a:tblPr>
              <a:tblGrid>
                <a:gridCol w="2736084">
                  <a:extLst>
                    <a:ext uri="{9D8B030D-6E8A-4147-A177-3AD203B41FA5}">
                      <a16:colId xmlns:a16="http://schemas.microsoft.com/office/drawing/2014/main" val="55579378"/>
                    </a:ext>
                  </a:extLst>
                </a:gridCol>
                <a:gridCol w="2736084">
                  <a:extLst>
                    <a:ext uri="{9D8B030D-6E8A-4147-A177-3AD203B41FA5}">
                      <a16:colId xmlns:a16="http://schemas.microsoft.com/office/drawing/2014/main" val="95046196"/>
                    </a:ext>
                  </a:extLst>
                </a:gridCol>
              </a:tblGrid>
              <a:tr h="543982">
                <a:tc>
                  <a:txBody>
                    <a:bodyPr/>
                    <a:lstStyle/>
                    <a:p>
                      <a:pPr>
                        <a:lnSpc>
                          <a:spcPct val="107000"/>
                        </a:lnSpc>
                        <a:spcAft>
                          <a:spcPts val="800"/>
                        </a:spcAft>
                      </a:pPr>
                      <a:r>
                        <a:rPr lang="en-US" sz="1200" b="0" i="0" u="none" strike="noStrike" kern="1200" dirty="0">
                          <a:solidFill>
                            <a:srgbClr val="F8F8F8"/>
                          </a:solidFill>
                          <a:effectLst/>
                          <a:latin typeface="+mn-lt"/>
                          <a:ea typeface="+mn-ea"/>
                          <a:cs typeface="+mn-cs"/>
                        </a:rPr>
                        <a:t>Business Architecture Element</a:t>
                      </a:r>
                      <a:endParaRPr lang="ru-RU" sz="1200" b="1" dirty="0">
                        <a:solidFill>
                          <a:srgbClr val="F8F8F8"/>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3175"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2BDD2"/>
                    </a:solidFill>
                  </a:tcPr>
                </a:tc>
                <a:tc>
                  <a:txBody>
                    <a:bodyPr/>
                    <a:lstStyle/>
                    <a:p>
                      <a:pPr>
                        <a:lnSpc>
                          <a:spcPct val="107000"/>
                        </a:lnSpc>
                        <a:spcAft>
                          <a:spcPts val="800"/>
                        </a:spcAft>
                      </a:pPr>
                      <a:r>
                        <a:rPr lang="en-US" sz="1200" b="0" i="0" u="none" strike="noStrike" kern="1200" dirty="0">
                          <a:solidFill>
                            <a:srgbClr val="F8F8F8"/>
                          </a:solidFill>
                          <a:effectLst/>
                          <a:latin typeface="+mn-lt"/>
                          <a:ea typeface="+mn-ea"/>
                          <a:cs typeface="+mn-cs"/>
                        </a:rPr>
                        <a:t>Regulatory Documents and Reports</a:t>
                      </a:r>
                      <a:endParaRPr lang="ru-RU" sz="1200" b="1" dirty="0">
                        <a:solidFill>
                          <a:srgbClr val="F8F8F8"/>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FFFFFF"/>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52BDD2"/>
                    </a:solidFill>
                  </a:tcPr>
                </a:tc>
                <a:extLst>
                  <a:ext uri="{0D108BD9-81ED-4DB2-BD59-A6C34878D82A}">
                    <a16:rowId xmlns:a16="http://schemas.microsoft.com/office/drawing/2014/main" val="903400047"/>
                  </a:ext>
                </a:extLst>
              </a:tr>
              <a:tr h="543982">
                <a:tc>
                  <a:txBody>
                    <a:bodyPr/>
                    <a:lstStyle/>
                    <a:p>
                      <a:pPr>
                        <a:lnSpc>
                          <a:spcPct val="107000"/>
                        </a:lnSpc>
                        <a:spcAft>
                          <a:spcPts val="800"/>
                        </a:spcAft>
                      </a:pPr>
                      <a:r>
                        <a:rPr lang="en-US" sz="1200" kern="1200" dirty="0">
                          <a:solidFill>
                            <a:srgbClr val="092E30"/>
                          </a:solidFill>
                          <a:latin typeface="+mn-lt"/>
                          <a:ea typeface="+mn-ea"/>
                          <a:cs typeface="+mn-cs"/>
                        </a:rPr>
                        <a:t>Business objectives</a:t>
                      </a:r>
                      <a:endParaRPr lang="ru-RU" sz="1200" kern="1200" dirty="0">
                        <a:solidFill>
                          <a:srgbClr val="092E30"/>
                        </a:solidFill>
                        <a:latin typeface="+mn-lt"/>
                        <a:ea typeface="+mn-ea"/>
                        <a:cs typeface="+mn-cs"/>
                      </a:endParaRPr>
                    </a:p>
                  </a:txBody>
                  <a:tcPr>
                    <a:lnL w="3175" cap="flat" cmpd="sng" algn="ctr">
                      <a:noFill/>
                      <a:prstDash val="solid"/>
                      <a:round/>
                      <a:headEnd type="none" w="med" len="med"/>
                      <a:tailEnd type="none" w="med" len="med"/>
                    </a:lnL>
                    <a:lnR w="3175" cap="flat" cmpd="sng" algn="ctr">
                      <a:solidFill>
                        <a:schemeClr val="tx2"/>
                      </a:solidFill>
                      <a:prstDash val="solid"/>
                      <a:round/>
                      <a:headEnd type="none" w="med" len="med"/>
                      <a:tailEnd type="none" w="med" len="med"/>
                    </a:lnR>
                    <a:lnT w="6350" cap="flat" cmpd="sng" algn="ctr">
                      <a:solidFill>
                        <a:srgbClr val="FFFFFF"/>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07000"/>
                        </a:lnSpc>
                        <a:spcAft>
                          <a:spcPts val="800"/>
                        </a:spcAft>
                      </a:pPr>
                      <a:r>
                        <a:rPr lang="en-US" sz="1200" kern="1200" dirty="0">
                          <a:solidFill>
                            <a:srgbClr val="092E30"/>
                          </a:solidFill>
                          <a:latin typeface="+mn-lt"/>
                          <a:ea typeface="+mn-ea"/>
                          <a:cs typeface="+mn-cs"/>
                        </a:rPr>
                        <a:t>Strategy Map</a:t>
                      </a:r>
                      <a:endParaRPr lang="ru-RU" sz="1200" kern="1200" dirty="0">
                        <a:solidFill>
                          <a:srgbClr val="092E30"/>
                        </a:solidFill>
                        <a:latin typeface="+mn-lt"/>
                        <a:ea typeface="+mn-ea"/>
                        <a:cs typeface="+mn-cs"/>
                      </a:endParaRPr>
                    </a:p>
                  </a:txBody>
                  <a:tcP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92803592"/>
                  </a:ext>
                </a:extLst>
              </a:tr>
              <a:tr h="543982">
                <a:tc>
                  <a:txBody>
                    <a:bodyPr/>
                    <a:lstStyle/>
                    <a:p>
                      <a:pPr>
                        <a:lnSpc>
                          <a:spcPct val="107000"/>
                        </a:lnSpc>
                        <a:spcAft>
                          <a:spcPts val="800"/>
                        </a:spcAft>
                      </a:pPr>
                      <a:r>
                        <a:rPr lang="en-US" sz="1200" kern="1200" dirty="0">
                          <a:solidFill>
                            <a:srgbClr val="092E30"/>
                          </a:solidFill>
                          <a:latin typeface="+mn-lt"/>
                          <a:ea typeface="+mn-ea"/>
                          <a:cs typeface="+mn-cs"/>
                        </a:rPr>
                        <a:t>Activity model</a:t>
                      </a:r>
                      <a:endParaRPr lang="ru-RU" sz="1200" kern="1200" dirty="0">
                        <a:solidFill>
                          <a:srgbClr val="092E30"/>
                        </a:solidFill>
                        <a:latin typeface="+mn-lt"/>
                        <a:ea typeface="+mn-ea"/>
                        <a:cs typeface="+mn-cs"/>
                      </a:endParaRPr>
                    </a:p>
                  </a:txBody>
                  <a:tcPr>
                    <a:lnL w="3175" cap="flat" cmpd="sng" algn="ctr">
                      <a:no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nSpc>
                          <a:spcPct val="107000"/>
                        </a:lnSpc>
                        <a:spcAft>
                          <a:spcPts val="800"/>
                        </a:spcAft>
                      </a:pPr>
                      <a:r>
                        <a:rPr lang="en-US" sz="1200" kern="1200" dirty="0">
                          <a:solidFill>
                            <a:srgbClr val="092E30"/>
                          </a:solidFill>
                          <a:latin typeface="+mn-lt"/>
                          <a:ea typeface="+mn-ea"/>
                          <a:cs typeface="+mn-cs"/>
                        </a:rPr>
                        <a:t>Process</a:t>
                      </a:r>
                      <a:r>
                        <a:rPr lang="en-US" sz="1200" kern="1200" baseline="0" dirty="0">
                          <a:solidFill>
                            <a:srgbClr val="092E30"/>
                          </a:solidFill>
                          <a:latin typeface="+mn-lt"/>
                          <a:ea typeface="+mn-ea"/>
                          <a:cs typeface="+mn-cs"/>
                        </a:rPr>
                        <a:t> Descriptions</a:t>
                      </a:r>
                      <a:endParaRPr lang="ru-RU" sz="1200" kern="1200" dirty="0">
                        <a:solidFill>
                          <a:srgbClr val="092E30"/>
                        </a:solidFill>
                        <a:latin typeface="+mn-lt"/>
                        <a:ea typeface="+mn-ea"/>
                        <a:cs typeface="+mn-cs"/>
                      </a:endParaRPr>
                    </a:p>
                  </a:txBody>
                  <a:tcP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20319462"/>
                  </a:ext>
                </a:extLst>
              </a:tr>
              <a:tr h="868210">
                <a:tc>
                  <a:txBody>
                    <a:bodyPr/>
                    <a:lstStyle/>
                    <a:p>
                      <a:pPr>
                        <a:lnSpc>
                          <a:spcPct val="107000"/>
                        </a:lnSpc>
                        <a:spcAft>
                          <a:spcPts val="800"/>
                        </a:spcAft>
                      </a:pPr>
                      <a:r>
                        <a:rPr lang="en-US" sz="1200" b="0" i="0" u="none" strike="noStrike" kern="1200" dirty="0">
                          <a:solidFill>
                            <a:srgbClr val="092E30"/>
                          </a:solidFill>
                          <a:effectLst/>
                          <a:latin typeface="+mn-lt"/>
                          <a:ea typeface="+mn-ea"/>
                          <a:cs typeface="+mn-cs"/>
                        </a:rPr>
                        <a:t>Resources and data</a:t>
                      </a:r>
                      <a:endParaRPr lang="ru-RU" sz="1200" kern="1200" dirty="0">
                        <a:solidFill>
                          <a:srgbClr val="092E30"/>
                        </a:solidFill>
                        <a:latin typeface="+mn-lt"/>
                        <a:ea typeface="+mn-ea"/>
                        <a:cs typeface="+mn-cs"/>
                      </a:endParaRPr>
                    </a:p>
                  </a:txBody>
                  <a:tcPr>
                    <a:lnL w="3175" cap="flat" cmpd="sng" algn="ctr">
                      <a:no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07000"/>
                        </a:lnSpc>
                        <a:spcAft>
                          <a:spcPts val="800"/>
                        </a:spcAft>
                      </a:pPr>
                      <a:r>
                        <a:rPr lang="en-US" sz="1200" b="0" i="0" u="none" strike="noStrike" kern="1200" dirty="0">
                          <a:solidFill>
                            <a:srgbClr val="092E30"/>
                          </a:solidFill>
                          <a:effectLst/>
                          <a:latin typeface="+mn-lt"/>
                          <a:ea typeface="+mn-ea"/>
                          <a:cs typeface="+mn-cs"/>
                        </a:rPr>
                        <a:t>Document Routes</a:t>
                      </a:r>
                    </a:p>
                    <a:p>
                      <a:pPr>
                        <a:lnSpc>
                          <a:spcPct val="107000"/>
                        </a:lnSpc>
                        <a:spcAft>
                          <a:spcPts val="800"/>
                        </a:spcAft>
                      </a:pPr>
                      <a:r>
                        <a:rPr lang="en-US" sz="1200" b="0" i="0" u="none" strike="noStrike" kern="1200" dirty="0">
                          <a:solidFill>
                            <a:srgbClr val="092E30"/>
                          </a:solidFill>
                          <a:effectLst/>
                          <a:latin typeface="+mn-lt"/>
                          <a:ea typeface="+mn-ea"/>
                          <a:cs typeface="+mn-cs"/>
                        </a:rPr>
                        <a:t>Operations on Functional Objects </a:t>
                      </a:r>
                    </a:p>
                    <a:p>
                      <a:pPr>
                        <a:lnSpc>
                          <a:spcPct val="107000"/>
                        </a:lnSpc>
                        <a:spcAft>
                          <a:spcPts val="800"/>
                        </a:spcAft>
                      </a:pPr>
                      <a:r>
                        <a:rPr lang="en-US" sz="1200" b="0" i="0" u="none" strike="noStrike" kern="1200" dirty="0">
                          <a:solidFill>
                            <a:srgbClr val="092E30"/>
                          </a:solidFill>
                          <a:effectLst/>
                          <a:latin typeface="+mn-lt"/>
                          <a:ea typeface="+mn-ea"/>
                          <a:cs typeface="+mn-cs"/>
                        </a:rPr>
                        <a:t>Operations</a:t>
                      </a:r>
                      <a:r>
                        <a:rPr lang="en-US" sz="1200" b="0" i="0" u="none" strike="noStrike" kern="1200" baseline="0" dirty="0">
                          <a:solidFill>
                            <a:srgbClr val="092E30"/>
                          </a:solidFill>
                          <a:effectLst/>
                          <a:latin typeface="+mn-lt"/>
                          <a:ea typeface="+mn-ea"/>
                          <a:cs typeface="+mn-cs"/>
                        </a:rPr>
                        <a:t> on Functional Objects </a:t>
                      </a:r>
                      <a:r>
                        <a:rPr lang="en-US" sz="1200" b="0" i="0" u="none" strike="noStrike" kern="1200" dirty="0">
                          <a:solidFill>
                            <a:srgbClr val="092E30"/>
                          </a:solidFill>
                          <a:effectLst/>
                          <a:latin typeface="+mn-lt"/>
                          <a:ea typeface="+mn-ea"/>
                          <a:cs typeface="+mn-cs"/>
                        </a:rPr>
                        <a:t>Attributes</a:t>
                      </a:r>
                      <a:endParaRPr lang="ru-RU" sz="1200" kern="1200" dirty="0">
                        <a:solidFill>
                          <a:srgbClr val="092E30"/>
                        </a:solidFill>
                        <a:latin typeface="+mn-lt"/>
                        <a:ea typeface="+mn-ea"/>
                        <a:cs typeface="+mn-cs"/>
                      </a:endParaRPr>
                    </a:p>
                  </a:txBody>
                  <a:tcP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39522261"/>
                  </a:ext>
                </a:extLst>
              </a:tr>
              <a:tr h="655210">
                <a:tc>
                  <a:txBody>
                    <a:bodyPr/>
                    <a:lstStyle/>
                    <a:p>
                      <a:pPr>
                        <a:lnSpc>
                          <a:spcPct val="107000"/>
                        </a:lnSpc>
                        <a:spcAft>
                          <a:spcPts val="800"/>
                        </a:spcAft>
                      </a:pPr>
                      <a:r>
                        <a:rPr lang="en-US" sz="1200" b="0" i="0" u="none" strike="noStrike" kern="1200" dirty="0">
                          <a:solidFill>
                            <a:srgbClr val="092E30"/>
                          </a:solidFill>
                          <a:effectLst/>
                          <a:latin typeface="+mn-lt"/>
                          <a:ea typeface="+mn-ea"/>
                          <a:cs typeface="+mn-cs"/>
                        </a:rPr>
                        <a:t>Organizational structure </a:t>
                      </a:r>
                      <a:endParaRPr lang="ru-RU" sz="1200" kern="1200" dirty="0">
                        <a:solidFill>
                          <a:srgbClr val="092E30"/>
                        </a:solidFill>
                        <a:latin typeface="+mn-lt"/>
                        <a:ea typeface="+mn-ea"/>
                        <a:cs typeface="+mn-cs"/>
                      </a:endParaRPr>
                    </a:p>
                  </a:txBody>
                  <a:tcPr>
                    <a:lnL w="3175" cap="flat" cmpd="sng" algn="ctr">
                      <a:no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914400" rtl="0" eaLnBrk="1" latinLnBrk="0" hangingPunct="1">
                        <a:lnSpc>
                          <a:spcPct val="107000"/>
                        </a:lnSpc>
                        <a:spcAft>
                          <a:spcPts val="800"/>
                        </a:spcAft>
                      </a:pPr>
                      <a:r>
                        <a:rPr lang="en-US" sz="1200" b="0" i="0" u="none" strike="noStrike" kern="1200" dirty="0">
                          <a:solidFill>
                            <a:srgbClr val="092E30"/>
                          </a:solidFill>
                          <a:effectLst/>
                          <a:latin typeface="+mn-lt"/>
                          <a:ea typeface="+mn-ea"/>
                          <a:cs typeface="+mn-cs"/>
                        </a:rPr>
                        <a:t>Department Descriptions</a:t>
                      </a:r>
                    </a:p>
                    <a:p>
                      <a:pPr marL="0" algn="l" defTabSz="914400" rtl="0" eaLnBrk="1" latinLnBrk="0" hangingPunct="1">
                        <a:lnSpc>
                          <a:spcPct val="107000"/>
                        </a:lnSpc>
                        <a:spcAft>
                          <a:spcPts val="800"/>
                        </a:spcAft>
                      </a:pPr>
                      <a:r>
                        <a:rPr lang="en-US" sz="1200" b="0" i="0" u="none" strike="noStrike" kern="1200" dirty="0">
                          <a:solidFill>
                            <a:srgbClr val="092E30"/>
                          </a:solidFill>
                          <a:effectLst/>
                          <a:latin typeface="+mn-lt"/>
                          <a:ea typeface="+mn-ea"/>
                          <a:cs typeface="+mn-cs"/>
                        </a:rPr>
                        <a:t>Job Descriptions</a:t>
                      </a:r>
                      <a:br>
                        <a:rPr lang="en-US" sz="1200" b="0" i="0" u="none" strike="noStrike" kern="1200" dirty="0">
                          <a:solidFill>
                            <a:srgbClr val="092E30"/>
                          </a:solidFill>
                          <a:effectLst/>
                          <a:latin typeface="+mn-lt"/>
                          <a:ea typeface="+mn-ea"/>
                          <a:cs typeface="+mn-cs"/>
                        </a:rPr>
                      </a:br>
                      <a:endParaRPr lang="ru-RU" sz="1200" b="0" i="0" u="none" strike="noStrike" kern="1200" dirty="0">
                        <a:solidFill>
                          <a:srgbClr val="092E30"/>
                        </a:solidFill>
                        <a:effectLst/>
                        <a:latin typeface="+mn-lt"/>
                        <a:ea typeface="+mn-ea"/>
                        <a:cs typeface="+mn-cs"/>
                      </a:endParaRPr>
                    </a:p>
                  </a:txBody>
                  <a:tcP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62877565"/>
                  </a:ext>
                </a:extLst>
              </a:tr>
              <a:tr h="543982">
                <a:tc>
                  <a:txBody>
                    <a:bodyPr/>
                    <a:lstStyle/>
                    <a:p>
                      <a:pPr>
                        <a:lnSpc>
                          <a:spcPct val="107000"/>
                        </a:lnSpc>
                        <a:spcAft>
                          <a:spcPts val="800"/>
                        </a:spcAft>
                      </a:pPr>
                      <a:r>
                        <a:rPr lang="en-US" sz="1200" b="0" i="0" u="none" strike="noStrike" kern="1200" dirty="0">
                          <a:solidFill>
                            <a:srgbClr val="092E30"/>
                          </a:solidFill>
                          <a:effectLst/>
                          <a:latin typeface="+mn-lt"/>
                          <a:ea typeface="+mn-ea"/>
                          <a:cs typeface="+mn-cs"/>
                        </a:rPr>
                        <a:t>Information systems</a:t>
                      </a:r>
                      <a:endParaRPr lang="ru-RU" sz="1200" kern="1200" dirty="0">
                        <a:solidFill>
                          <a:srgbClr val="092E30"/>
                        </a:solidFill>
                        <a:latin typeface="+mn-lt"/>
                        <a:ea typeface="+mn-ea"/>
                        <a:cs typeface="+mn-cs"/>
                      </a:endParaRPr>
                    </a:p>
                  </a:txBody>
                  <a:tcPr>
                    <a:lnL w="3175" cap="flat" cmpd="sng" algn="ctr">
                      <a:noFill/>
                      <a:prstDash val="solid"/>
                      <a:round/>
                      <a:headEnd type="none" w="med" len="med"/>
                      <a:tailEnd type="none" w="med" len="med"/>
                    </a:lnL>
                    <a:lnR w="3175" cap="flat" cmpd="sng" algn="ctr">
                      <a:solidFill>
                        <a:schemeClr val="tx2"/>
                      </a:solid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nSpc>
                          <a:spcPct val="107000"/>
                        </a:lnSpc>
                        <a:spcAft>
                          <a:spcPts val="800"/>
                        </a:spcAft>
                      </a:pPr>
                      <a:r>
                        <a:rPr lang="en-US" sz="1200" b="0" i="0" u="none" strike="noStrike" kern="1200" dirty="0">
                          <a:solidFill>
                            <a:srgbClr val="092E30"/>
                          </a:solidFill>
                          <a:effectLst/>
                          <a:latin typeface="+mn-lt"/>
                          <a:ea typeface="+mn-ea"/>
                          <a:cs typeface="+mn-cs"/>
                        </a:rPr>
                        <a:t>Software Requirements Specification</a:t>
                      </a:r>
                      <a:endParaRPr lang="ru-RU" sz="1200" kern="1200" dirty="0">
                        <a:solidFill>
                          <a:srgbClr val="092E30"/>
                        </a:solidFill>
                        <a:latin typeface="+mn-lt"/>
                        <a:ea typeface="+mn-ea"/>
                        <a:cs typeface="+mn-cs"/>
                      </a:endParaRPr>
                    </a:p>
                  </a:txBody>
                  <a:tcPr>
                    <a:lnL w="3175" cap="flat" cmpd="sng" algn="ctr">
                      <a:solidFill>
                        <a:schemeClr val="tx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24723443"/>
                  </a:ext>
                </a:extLst>
              </a:tr>
            </a:tbl>
          </a:graphicData>
        </a:graphic>
      </p:graphicFrame>
    </p:spTree>
    <p:extLst>
      <p:ext uri="{BB962C8B-B14F-4D97-AF65-F5344CB8AC3E}">
        <p14:creationId xmlns:p14="http://schemas.microsoft.com/office/powerpoint/2010/main" val="2341998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E5A7C481-00CF-4F0D-B7DA-F724674EDD84}"/>
              </a:ext>
            </a:extLst>
          </p:cNvPr>
          <p:cNvSpPr>
            <a:spLocks noGrp="1"/>
          </p:cNvSpPr>
          <p:nvPr>
            <p:ph type="body" sz="quarter" idx="12"/>
          </p:nvPr>
        </p:nvSpPr>
        <p:spPr>
          <a:xfrm>
            <a:off x="506849" y="1691647"/>
            <a:ext cx="3797521" cy="3910029"/>
          </a:xfrm>
        </p:spPr>
        <p:txBody>
          <a:bodyPr/>
          <a:lstStyle/>
          <a:p>
            <a:r>
              <a:rPr lang="en-US" dirty="0"/>
              <a:t>Options for generating documents and reports</a:t>
            </a:r>
            <a:r>
              <a:rPr lang="ru-RU" dirty="0"/>
              <a:t>:</a:t>
            </a:r>
            <a:endParaRPr lang="en-US" dirty="0"/>
          </a:p>
          <a:p>
            <a:pPr marL="285750" indent="-285750">
              <a:buFont typeface="Courier New" panose="02070309020205020404" pitchFamily="49" charset="0"/>
              <a:buChar char="o"/>
            </a:pPr>
            <a:r>
              <a:rPr lang="en-US" dirty="0"/>
              <a:t>Generation of the main types of regulatory documents.</a:t>
            </a:r>
          </a:p>
          <a:p>
            <a:pPr marL="285750" indent="-285750">
              <a:buFont typeface="Courier New" panose="02070309020205020404" pitchFamily="49" charset="0"/>
              <a:buChar char="o"/>
            </a:pPr>
            <a:r>
              <a:rPr lang="en-US" dirty="0"/>
              <a:t>Document output in the following formats:</a:t>
            </a:r>
          </a:p>
          <a:p>
            <a:r>
              <a:rPr lang="ru-RU" dirty="0"/>
              <a:t>- </a:t>
            </a:r>
            <a:r>
              <a:rPr lang="en-US" dirty="0"/>
              <a:t>Microsoft Word, Microsoft Excel;</a:t>
            </a:r>
            <a:endParaRPr lang="ru-RU" dirty="0"/>
          </a:p>
          <a:p>
            <a:r>
              <a:rPr lang="ru-RU" dirty="0"/>
              <a:t>- </a:t>
            </a:r>
            <a:r>
              <a:rPr lang="en-US" dirty="0"/>
              <a:t>HTML.</a:t>
            </a:r>
          </a:p>
          <a:p>
            <a:pPr marL="285750" indent="-285750">
              <a:buFont typeface="Courier New" panose="02070309020205020404" pitchFamily="49" charset="0"/>
              <a:buChar char="o"/>
            </a:pPr>
            <a:r>
              <a:rPr lang="en-US" dirty="0"/>
              <a:t>Modifying existing or generating new document and report templates using the Report Wizard.</a:t>
            </a:r>
          </a:p>
          <a:p>
            <a:pPr marL="285750" indent="-285750">
              <a:buFont typeface="Courier New" panose="02070309020205020404" pitchFamily="49" charset="0"/>
              <a:buChar char="o"/>
            </a:pPr>
            <a:r>
              <a:rPr lang="en-US" dirty="0"/>
              <a:t>Batch report generation.</a:t>
            </a:r>
          </a:p>
          <a:p>
            <a:br>
              <a:rPr lang="en-US" dirty="0"/>
            </a:br>
            <a:br>
              <a:rPr lang="en-US" dirty="0"/>
            </a:br>
            <a:br>
              <a:rPr lang="en-US" dirty="0"/>
            </a:br>
            <a:endParaRPr lang="ru-RU" dirty="0"/>
          </a:p>
        </p:txBody>
      </p:sp>
      <p:sp>
        <p:nvSpPr>
          <p:cNvPr id="14" name="Номер слайда 13">
            <a:extLst>
              <a:ext uri="{FF2B5EF4-FFF2-40B4-BE49-F238E27FC236}">
                <a16:creationId xmlns:a16="http://schemas.microsoft.com/office/drawing/2014/main" id="{2B576C91-98CB-45B9-B661-A3F9970A7D43}"/>
              </a:ext>
            </a:extLst>
          </p:cNvPr>
          <p:cNvSpPr>
            <a:spLocks noGrp="1"/>
          </p:cNvSpPr>
          <p:nvPr>
            <p:ph type="sldNum" sz="quarter" idx="10"/>
          </p:nvPr>
        </p:nvSpPr>
        <p:spPr/>
        <p:txBody>
          <a:bodyPr/>
          <a:lstStyle/>
          <a:p>
            <a:fld id="{DF85C086-28C9-48CD-B2E9-60C0C96CA922}" type="slidenum">
              <a:rPr lang="ru-RU" smtClean="0"/>
              <a:pPr/>
              <a:t>29</a:t>
            </a:fld>
            <a:endParaRPr lang="ru-RU" dirty="0"/>
          </a:p>
        </p:txBody>
      </p:sp>
      <p:sp>
        <p:nvSpPr>
          <p:cNvPr id="9" name="Заголовок 1"/>
          <p:cNvSpPr txBox="1">
            <a:spLocks/>
          </p:cNvSpPr>
          <p:nvPr/>
        </p:nvSpPr>
        <p:spPr>
          <a:xfrm>
            <a:off x="707572" y="197185"/>
            <a:ext cx="6984818" cy="5632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3400" kern="1200" baseline="0">
                <a:solidFill>
                  <a:schemeClr val="tx1"/>
                </a:solidFill>
                <a:latin typeface="PT Sans" panose="020B0503020203020204" pitchFamily="34" charset="-52"/>
                <a:ea typeface="+mj-ea"/>
                <a:cs typeface="+mj-cs"/>
              </a:defRPr>
            </a:lvl1pPr>
          </a:lstStyle>
          <a:p>
            <a:r>
              <a:rPr lang="en-US" dirty="0">
                <a:latin typeface="+mn-lt"/>
              </a:rPr>
              <a:t>Generate Regulatory </a:t>
            </a:r>
            <a:r>
              <a:rPr lang="en-US" dirty="0">
                <a:solidFill>
                  <a:srgbClr val="009DBC"/>
                </a:solidFill>
                <a:latin typeface="+mn-lt"/>
              </a:rPr>
              <a:t>Documentation</a:t>
            </a:r>
            <a:endParaRPr lang="ru-RU" dirty="0">
              <a:solidFill>
                <a:srgbClr val="009DBC"/>
              </a:solidFill>
              <a:latin typeface="+mn-lt"/>
            </a:endParaRPr>
          </a:p>
        </p:txBody>
      </p:sp>
      <p:sp>
        <p:nvSpPr>
          <p:cNvPr id="7" name="Прямоугольник 6">
            <a:extLst>
              <a:ext uri="{FF2B5EF4-FFF2-40B4-BE49-F238E27FC236}">
                <a16:creationId xmlns:a16="http://schemas.microsoft.com/office/drawing/2014/main" id="{A50C6033-F10E-40D0-9290-AA09CC34E2B6}"/>
              </a:ext>
            </a:extLst>
          </p:cNvPr>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5633" y="1222799"/>
            <a:ext cx="6511066" cy="4942460"/>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414926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en-US" dirty="0"/>
              <a:t>Business Studio</a:t>
            </a:r>
            <a:r>
              <a:rPr lang="ru-RU" dirty="0"/>
              <a:t> </a:t>
            </a:r>
            <a:r>
              <a:rPr lang="en-US" dirty="0"/>
              <a:t>today</a:t>
            </a:r>
            <a:endParaRPr lang="ru-RU" dirty="0"/>
          </a:p>
        </p:txBody>
      </p:sp>
      <p:sp>
        <p:nvSpPr>
          <p:cNvPr id="2" name="Номер слайда 1"/>
          <p:cNvSpPr>
            <a:spLocks noGrp="1"/>
          </p:cNvSpPr>
          <p:nvPr>
            <p:ph type="sldNum" sz="quarter" idx="10"/>
          </p:nvPr>
        </p:nvSpPr>
        <p:spPr/>
        <p:txBody>
          <a:bodyPr/>
          <a:lstStyle/>
          <a:p>
            <a:fld id="{DF85C086-28C9-48CD-B2E9-60C0C96CA922}" type="slidenum">
              <a:rPr lang="ru-RU" smtClean="0"/>
              <a:pPr/>
              <a:t>3</a:t>
            </a:fld>
            <a:endParaRPr lang="ru-RU" dirty="0"/>
          </a:p>
        </p:txBody>
      </p:sp>
      <p:sp>
        <p:nvSpPr>
          <p:cNvPr id="6" name="Прямоугольник 5"/>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Текст 2"/>
          <p:cNvSpPr txBox="1">
            <a:spLocks/>
          </p:cNvSpPr>
          <p:nvPr/>
        </p:nvSpPr>
        <p:spPr>
          <a:xfrm>
            <a:off x="707572" y="1800173"/>
            <a:ext cx="8079458" cy="2544286"/>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F8F8F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9DBC"/>
              </a:buClr>
              <a:buSzPct val="100000"/>
              <a:buNone/>
              <a:tabLst>
                <a:tab pos="449263" algn="l"/>
              </a:tabLst>
            </a:pPr>
            <a:r>
              <a:rPr lang="en-US" dirty="0">
                <a:solidFill>
                  <a:srgbClr val="009DBC"/>
                </a:solidFill>
              </a:rPr>
              <a:t>Market leader in business modeling systems:</a:t>
            </a:r>
            <a:endParaRPr lang="ru-RU" dirty="0">
              <a:solidFill>
                <a:srgbClr val="009DBC"/>
              </a:solidFill>
            </a:endParaRPr>
          </a:p>
          <a:p>
            <a:pPr marL="449263" indent="-449263">
              <a:buClr>
                <a:srgbClr val="009DBC"/>
              </a:buClr>
              <a:buSzPct val="100000"/>
              <a:buBlip>
                <a:blip r:embed="rId2"/>
              </a:buBlip>
              <a:tabLst>
                <a:tab pos="449263" algn="l"/>
              </a:tabLst>
            </a:pPr>
            <a:r>
              <a:rPr lang="en-US" dirty="0"/>
              <a:t>15 years on the market</a:t>
            </a:r>
            <a:endParaRPr lang="ru-RU" dirty="0"/>
          </a:p>
          <a:p>
            <a:pPr marL="449263" indent="-449263">
              <a:buClr>
                <a:srgbClr val="009DBC"/>
              </a:buClr>
              <a:buSzPct val="100000"/>
              <a:buBlip>
                <a:blip r:embed="rId2"/>
              </a:buBlip>
              <a:tabLst>
                <a:tab pos="449263" algn="l"/>
              </a:tabLst>
            </a:pPr>
            <a:r>
              <a:rPr lang="en-US" dirty="0"/>
              <a:t>2,800+ clients</a:t>
            </a:r>
            <a:endParaRPr lang="ru-RU" dirty="0"/>
          </a:p>
          <a:p>
            <a:pPr marL="449263" indent="-449263">
              <a:buClr>
                <a:srgbClr val="009DBC"/>
              </a:buClr>
              <a:buSzPct val="100000"/>
              <a:buBlip>
                <a:blip r:embed="rId2"/>
              </a:buBlip>
              <a:tabLst>
                <a:tab pos="449263" algn="l"/>
              </a:tabLst>
            </a:pPr>
            <a:r>
              <a:rPr lang="en-US" dirty="0"/>
              <a:t>10 countries of presence</a:t>
            </a:r>
            <a:endParaRPr lang="ru-RU" dirty="0"/>
          </a:p>
          <a:p>
            <a:pPr marL="449263" indent="-449263">
              <a:buClr>
                <a:srgbClr val="009DBC"/>
              </a:buClr>
              <a:buSzPct val="100000"/>
              <a:buBlip>
                <a:blip r:embed="rId2"/>
              </a:buBlip>
              <a:tabLst>
                <a:tab pos="449263" algn="l"/>
              </a:tabLst>
            </a:pPr>
            <a:r>
              <a:rPr lang="ru-RU" dirty="0"/>
              <a:t>180 partner universities and business schools</a:t>
            </a:r>
          </a:p>
        </p:txBody>
      </p:sp>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0401" y="2558650"/>
            <a:ext cx="3911600" cy="4304068"/>
          </a:xfrm>
          <a:prstGeom prst="rect">
            <a:avLst/>
          </a:prstGeom>
        </p:spPr>
      </p:pic>
    </p:spTree>
    <p:extLst>
      <p:ext uri="{BB962C8B-B14F-4D97-AF65-F5344CB8AC3E}">
        <p14:creationId xmlns:p14="http://schemas.microsoft.com/office/powerpoint/2010/main" val="981103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E5A7C481-00CF-4F0D-B7DA-F724674EDD84}"/>
              </a:ext>
            </a:extLst>
          </p:cNvPr>
          <p:cNvSpPr>
            <a:spLocks noGrp="1"/>
          </p:cNvSpPr>
          <p:nvPr>
            <p:ph type="body" sz="quarter" idx="12"/>
          </p:nvPr>
        </p:nvSpPr>
        <p:spPr>
          <a:xfrm>
            <a:off x="707572" y="1368262"/>
            <a:ext cx="4161608" cy="3910029"/>
          </a:xfrm>
        </p:spPr>
        <p:txBody>
          <a:bodyPr/>
          <a:lstStyle/>
          <a:p>
            <a:r>
              <a:rPr lang="en-US" dirty="0"/>
              <a:t>Document in the Microsoft Word format</a:t>
            </a:r>
            <a:br>
              <a:rPr lang="en-US" dirty="0"/>
            </a:br>
            <a:br>
              <a:rPr lang="en-US" dirty="0"/>
            </a:br>
            <a:br>
              <a:rPr lang="en-US" dirty="0"/>
            </a:br>
            <a:endParaRPr lang="ru-RU" dirty="0"/>
          </a:p>
        </p:txBody>
      </p:sp>
      <p:sp>
        <p:nvSpPr>
          <p:cNvPr id="14" name="Номер слайда 13">
            <a:extLst>
              <a:ext uri="{FF2B5EF4-FFF2-40B4-BE49-F238E27FC236}">
                <a16:creationId xmlns:a16="http://schemas.microsoft.com/office/drawing/2014/main" id="{2B576C91-98CB-45B9-B661-A3F9970A7D43}"/>
              </a:ext>
            </a:extLst>
          </p:cNvPr>
          <p:cNvSpPr>
            <a:spLocks noGrp="1"/>
          </p:cNvSpPr>
          <p:nvPr>
            <p:ph type="sldNum" sz="quarter" idx="10"/>
          </p:nvPr>
        </p:nvSpPr>
        <p:spPr/>
        <p:txBody>
          <a:bodyPr/>
          <a:lstStyle/>
          <a:p>
            <a:fld id="{DF85C086-28C9-48CD-B2E9-60C0C96CA922}" type="slidenum">
              <a:rPr lang="ru-RU" smtClean="0"/>
              <a:pPr/>
              <a:t>30</a:t>
            </a:fld>
            <a:endParaRPr lang="ru-RU" dirty="0"/>
          </a:p>
        </p:txBody>
      </p:sp>
      <p:sp>
        <p:nvSpPr>
          <p:cNvPr id="9" name="Заголовок 1"/>
          <p:cNvSpPr txBox="1">
            <a:spLocks/>
          </p:cNvSpPr>
          <p:nvPr/>
        </p:nvSpPr>
        <p:spPr>
          <a:xfrm>
            <a:off x="707572" y="197185"/>
            <a:ext cx="7224848" cy="5632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3400" kern="1200" baseline="0">
                <a:solidFill>
                  <a:schemeClr val="tx1"/>
                </a:solidFill>
                <a:latin typeface="PT Sans" panose="020B0503020203020204" pitchFamily="34" charset="-52"/>
                <a:ea typeface="+mj-ea"/>
                <a:cs typeface="+mj-cs"/>
              </a:defRPr>
            </a:lvl1pPr>
          </a:lstStyle>
          <a:p>
            <a:r>
              <a:rPr lang="en-US" dirty="0">
                <a:latin typeface="+mn-lt"/>
              </a:rPr>
              <a:t>Generate Regulatory </a:t>
            </a:r>
            <a:r>
              <a:rPr lang="en-US" dirty="0">
                <a:solidFill>
                  <a:srgbClr val="009DBC"/>
                </a:solidFill>
                <a:latin typeface="+mn-lt"/>
              </a:rPr>
              <a:t>Documentation</a:t>
            </a:r>
            <a:endParaRPr lang="ru-RU" dirty="0">
              <a:solidFill>
                <a:srgbClr val="009DBC"/>
              </a:solidFill>
              <a:latin typeface="+mn-lt"/>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925" y="1841389"/>
            <a:ext cx="3210896" cy="4427033"/>
          </a:xfrm>
          <a:prstGeom prst="rect">
            <a:avLst/>
          </a:prstGeom>
          <a:effectLst>
            <a:glow rad="101600">
              <a:schemeClr val="accent2">
                <a:satMod val="175000"/>
                <a:alpha val="40000"/>
              </a:schemeClr>
            </a:glow>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750" y="1841389"/>
            <a:ext cx="3117349" cy="4427033"/>
          </a:xfrm>
          <a:prstGeom prst="rect">
            <a:avLst/>
          </a:prstGeom>
          <a:effectLst>
            <a:glow rad="101600">
              <a:schemeClr val="accent2">
                <a:satMod val="175000"/>
                <a:alpha val="40000"/>
              </a:schemeClr>
            </a:glow>
          </a:effec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4951" y="1842444"/>
            <a:ext cx="3103897" cy="4427033"/>
          </a:xfrm>
          <a:prstGeom prst="rect">
            <a:avLst/>
          </a:prstGeom>
          <a:effectLst>
            <a:glow rad="101600">
              <a:schemeClr val="accent2">
                <a:satMod val="175000"/>
                <a:alpha val="40000"/>
              </a:schemeClr>
            </a:glow>
          </a:effectLst>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6730" y="1825567"/>
            <a:ext cx="3105809" cy="4410646"/>
          </a:xfrm>
          <a:prstGeom prst="rect">
            <a:avLst/>
          </a:prstGeom>
          <a:effectLst>
            <a:glow rad="101600">
              <a:schemeClr val="accent2">
                <a:satMod val="175000"/>
                <a:alpha val="40000"/>
              </a:schemeClr>
            </a:glow>
          </a:effectLst>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2094" y="1826546"/>
            <a:ext cx="3107669" cy="4435265"/>
          </a:xfrm>
          <a:prstGeom prst="rect">
            <a:avLst/>
          </a:prstGeom>
          <a:effectLst>
            <a:glow rad="101600">
              <a:schemeClr val="accent2">
                <a:satMod val="175000"/>
                <a:alpha val="40000"/>
              </a:schemeClr>
            </a:glow>
          </a:effectLst>
        </p:spPr>
      </p:pic>
      <p:pic>
        <p:nvPicPr>
          <p:cNvPr id="19" name="Рисунок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12820" y="1835833"/>
            <a:ext cx="3086958" cy="4410646"/>
          </a:xfrm>
          <a:prstGeom prst="rect">
            <a:avLst/>
          </a:prstGeom>
          <a:effectLst>
            <a:glow rad="101600">
              <a:schemeClr val="accent2">
                <a:satMod val="175000"/>
                <a:alpha val="40000"/>
              </a:schemeClr>
            </a:glow>
          </a:effectLst>
        </p:spPr>
      </p:pic>
      <p:pic>
        <p:nvPicPr>
          <p:cNvPr id="21" name="Рисунок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03249" y="1842934"/>
            <a:ext cx="3118183" cy="4426130"/>
          </a:xfrm>
          <a:prstGeom prst="rect">
            <a:avLst/>
          </a:prstGeom>
          <a:effectLst>
            <a:glow rad="101600">
              <a:schemeClr val="accent2">
                <a:satMod val="175000"/>
                <a:alpha val="40000"/>
              </a:schemeClr>
            </a:glow>
          </a:effectLst>
        </p:spPr>
      </p:pic>
      <p:pic>
        <p:nvPicPr>
          <p:cNvPr id="22" name="Рисунок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78212" y="1836967"/>
            <a:ext cx="3143272" cy="4454636"/>
          </a:xfrm>
          <a:prstGeom prst="rect">
            <a:avLst/>
          </a:prstGeom>
          <a:effectLst>
            <a:glow rad="101600">
              <a:schemeClr val="accent2">
                <a:satMod val="175000"/>
                <a:alpha val="40000"/>
              </a:schemeClr>
            </a:glow>
          </a:effectLst>
        </p:spPr>
      </p:pic>
      <p:pic>
        <p:nvPicPr>
          <p:cNvPr id="23" name="Рисунок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85928" y="1835834"/>
            <a:ext cx="3118418" cy="4443496"/>
          </a:xfrm>
          <a:prstGeom prst="rect">
            <a:avLst/>
          </a:prstGeom>
          <a:effectLst>
            <a:glow rad="101600">
              <a:schemeClr val="accent2">
                <a:satMod val="175000"/>
                <a:alpha val="40000"/>
              </a:schemeClr>
            </a:glow>
          </a:effectLst>
        </p:spPr>
      </p:pic>
      <p:pic>
        <p:nvPicPr>
          <p:cNvPr id="24" name="Рисунок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75718" y="1835834"/>
            <a:ext cx="3132649" cy="4468041"/>
          </a:xfrm>
          <a:prstGeom prst="rect">
            <a:avLst/>
          </a:prstGeom>
          <a:effectLst>
            <a:glow rad="101600">
              <a:schemeClr val="accent2">
                <a:satMod val="175000"/>
                <a:alpha val="40000"/>
              </a:schemeClr>
            </a:glow>
          </a:effectLst>
        </p:spPr>
      </p:pic>
      <p:pic>
        <p:nvPicPr>
          <p:cNvPr id="25" name="Рисунок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49876" y="1823562"/>
            <a:ext cx="3148281" cy="4468041"/>
          </a:xfrm>
          <a:prstGeom prst="rect">
            <a:avLst/>
          </a:prstGeom>
          <a:effectLst>
            <a:glow rad="101600">
              <a:schemeClr val="accent2">
                <a:satMod val="175000"/>
                <a:alpha val="40000"/>
              </a:schemeClr>
            </a:glow>
          </a:effectLst>
        </p:spPr>
      </p:pic>
      <p:sp>
        <p:nvSpPr>
          <p:cNvPr id="18" name="Прямоугольник 17">
            <a:extLst>
              <a:ext uri="{FF2B5EF4-FFF2-40B4-BE49-F238E27FC236}">
                <a16:creationId xmlns:a16="http://schemas.microsoft.com/office/drawing/2014/main" id="{A50C6033-F10E-40D0-9290-AA09CC34E2B6}"/>
              </a:ext>
            </a:extLst>
          </p:cNvPr>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97016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E5A7C481-00CF-4F0D-B7DA-F724674EDD84}"/>
              </a:ext>
            </a:extLst>
          </p:cNvPr>
          <p:cNvSpPr>
            <a:spLocks noGrp="1"/>
          </p:cNvSpPr>
          <p:nvPr>
            <p:ph type="body" sz="quarter" idx="12"/>
          </p:nvPr>
        </p:nvSpPr>
        <p:spPr>
          <a:xfrm>
            <a:off x="707572" y="1368262"/>
            <a:ext cx="4173038" cy="3910029"/>
          </a:xfrm>
        </p:spPr>
        <p:txBody>
          <a:bodyPr/>
          <a:lstStyle/>
          <a:p>
            <a:r>
              <a:rPr lang="en-US" dirty="0"/>
              <a:t>Document in the Microsoft Excel format</a:t>
            </a:r>
            <a:br>
              <a:rPr lang="en-US" dirty="0"/>
            </a:br>
            <a:br>
              <a:rPr lang="en-US" dirty="0"/>
            </a:br>
            <a:br>
              <a:rPr lang="en-US" dirty="0"/>
            </a:br>
            <a:endParaRPr lang="ru-RU" dirty="0"/>
          </a:p>
        </p:txBody>
      </p:sp>
      <p:sp>
        <p:nvSpPr>
          <p:cNvPr id="14" name="Номер слайда 13">
            <a:extLst>
              <a:ext uri="{FF2B5EF4-FFF2-40B4-BE49-F238E27FC236}">
                <a16:creationId xmlns:a16="http://schemas.microsoft.com/office/drawing/2014/main" id="{2B576C91-98CB-45B9-B661-A3F9970A7D43}"/>
              </a:ext>
            </a:extLst>
          </p:cNvPr>
          <p:cNvSpPr>
            <a:spLocks noGrp="1"/>
          </p:cNvSpPr>
          <p:nvPr>
            <p:ph type="sldNum" sz="quarter" idx="10"/>
          </p:nvPr>
        </p:nvSpPr>
        <p:spPr/>
        <p:txBody>
          <a:bodyPr/>
          <a:lstStyle/>
          <a:p>
            <a:fld id="{DF85C086-28C9-48CD-B2E9-60C0C96CA922}" type="slidenum">
              <a:rPr lang="ru-RU" smtClean="0"/>
              <a:pPr/>
              <a:t>31</a:t>
            </a:fld>
            <a:endParaRPr lang="ru-RU" dirty="0"/>
          </a:p>
        </p:txBody>
      </p:sp>
      <p:sp>
        <p:nvSpPr>
          <p:cNvPr id="9" name="Заголовок 1"/>
          <p:cNvSpPr txBox="1">
            <a:spLocks/>
          </p:cNvSpPr>
          <p:nvPr/>
        </p:nvSpPr>
        <p:spPr>
          <a:xfrm>
            <a:off x="707572" y="197185"/>
            <a:ext cx="6939098" cy="5632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3400" kern="1200" baseline="0">
                <a:solidFill>
                  <a:schemeClr val="tx1"/>
                </a:solidFill>
                <a:latin typeface="PT Sans" panose="020B0503020203020204" pitchFamily="34" charset="-52"/>
                <a:ea typeface="+mj-ea"/>
                <a:cs typeface="+mj-cs"/>
              </a:defRPr>
            </a:lvl1pPr>
          </a:lstStyle>
          <a:p>
            <a:r>
              <a:rPr lang="en-US" dirty="0">
                <a:latin typeface="+mn-lt"/>
              </a:rPr>
              <a:t>Generate Regulatory </a:t>
            </a:r>
            <a:r>
              <a:rPr lang="en-US" dirty="0">
                <a:solidFill>
                  <a:srgbClr val="009DBC"/>
                </a:solidFill>
                <a:latin typeface="+mn-lt"/>
              </a:rPr>
              <a:t>Documentation</a:t>
            </a:r>
            <a:endParaRPr lang="ru-RU" dirty="0">
              <a:solidFill>
                <a:srgbClr val="009DBC"/>
              </a:solidFill>
              <a:latin typeface="+mn-lt"/>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158" y="1844056"/>
            <a:ext cx="6239389" cy="4758558"/>
          </a:xfrm>
          <a:prstGeom prst="rect">
            <a:avLst/>
          </a:prstGeom>
          <a:effectLst>
            <a:glow rad="101600">
              <a:schemeClr val="accent2">
                <a:satMod val="175000"/>
                <a:alpha val="40000"/>
              </a:schemeClr>
            </a:glow>
          </a:effectLst>
        </p:spPr>
      </p:pic>
      <p:sp>
        <p:nvSpPr>
          <p:cNvPr id="7" name="Прямоугольник 6">
            <a:extLst>
              <a:ext uri="{FF2B5EF4-FFF2-40B4-BE49-F238E27FC236}">
                <a16:creationId xmlns:a16="http://schemas.microsoft.com/office/drawing/2014/main" id="{A50C6033-F10E-40D0-9290-AA09CC34E2B6}"/>
              </a:ext>
            </a:extLst>
          </p:cNvPr>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96384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1788" y="1844056"/>
            <a:ext cx="7408730" cy="4758558"/>
          </a:xfrm>
          <a:prstGeom prst="rect">
            <a:avLst/>
          </a:prstGeom>
          <a:effectLst>
            <a:glow rad="101600">
              <a:schemeClr val="accent2">
                <a:satMod val="175000"/>
                <a:alpha val="40000"/>
              </a:schemeClr>
            </a:glow>
          </a:effectLst>
        </p:spPr>
      </p:pic>
      <p:sp>
        <p:nvSpPr>
          <p:cNvPr id="17" name="Текст 16">
            <a:extLst>
              <a:ext uri="{FF2B5EF4-FFF2-40B4-BE49-F238E27FC236}">
                <a16:creationId xmlns:a16="http://schemas.microsoft.com/office/drawing/2014/main" id="{E5A7C481-00CF-4F0D-B7DA-F724674EDD84}"/>
              </a:ext>
            </a:extLst>
          </p:cNvPr>
          <p:cNvSpPr>
            <a:spLocks noGrp="1"/>
          </p:cNvSpPr>
          <p:nvPr>
            <p:ph type="body" sz="quarter" idx="12"/>
          </p:nvPr>
        </p:nvSpPr>
        <p:spPr>
          <a:xfrm>
            <a:off x="707572" y="1368262"/>
            <a:ext cx="3797521" cy="3910029"/>
          </a:xfrm>
        </p:spPr>
        <p:txBody>
          <a:bodyPr/>
          <a:lstStyle/>
          <a:p>
            <a:r>
              <a:rPr lang="en-US" dirty="0"/>
              <a:t>Microsoft Word Report Wizard</a:t>
            </a:r>
            <a:br>
              <a:rPr lang="en-US" dirty="0"/>
            </a:br>
            <a:endParaRPr lang="ru-RU" dirty="0"/>
          </a:p>
        </p:txBody>
      </p:sp>
      <p:sp>
        <p:nvSpPr>
          <p:cNvPr id="14" name="Номер слайда 13">
            <a:extLst>
              <a:ext uri="{FF2B5EF4-FFF2-40B4-BE49-F238E27FC236}">
                <a16:creationId xmlns:a16="http://schemas.microsoft.com/office/drawing/2014/main" id="{2B576C91-98CB-45B9-B661-A3F9970A7D43}"/>
              </a:ext>
            </a:extLst>
          </p:cNvPr>
          <p:cNvSpPr>
            <a:spLocks noGrp="1"/>
          </p:cNvSpPr>
          <p:nvPr>
            <p:ph type="sldNum" sz="quarter" idx="10"/>
          </p:nvPr>
        </p:nvSpPr>
        <p:spPr/>
        <p:txBody>
          <a:bodyPr/>
          <a:lstStyle/>
          <a:p>
            <a:fld id="{DF85C086-28C9-48CD-B2E9-60C0C96CA922}" type="slidenum">
              <a:rPr lang="ru-RU" smtClean="0"/>
              <a:pPr/>
              <a:t>32</a:t>
            </a:fld>
            <a:endParaRPr lang="ru-RU" dirty="0"/>
          </a:p>
        </p:txBody>
      </p:sp>
      <p:sp>
        <p:nvSpPr>
          <p:cNvPr id="9" name="Заголовок 1"/>
          <p:cNvSpPr txBox="1">
            <a:spLocks/>
          </p:cNvSpPr>
          <p:nvPr/>
        </p:nvSpPr>
        <p:spPr>
          <a:xfrm>
            <a:off x="707572" y="197185"/>
            <a:ext cx="6996248" cy="5632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3400" kern="1200" baseline="0">
                <a:solidFill>
                  <a:schemeClr val="tx1"/>
                </a:solidFill>
                <a:latin typeface="PT Sans" panose="020B0503020203020204" pitchFamily="34" charset="-52"/>
                <a:ea typeface="+mj-ea"/>
                <a:cs typeface="+mj-cs"/>
              </a:defRPr>
            </a:lvl1pPr>
          </a:lstStyle>
          <a:p>
            <a:r>
              <a:rPr lang="en-US" dirty="0">
                <a:latin typeface="+mn-lt"/>
              </a:rPr>
              <a:t>Generate Regulatory </a:t>
            </a:r>
            <a:r>
              <a:rPr lang="en-US" dirty="0">
                <a:solidFill>
                  <a:srgbClr val="009DBC"/>
                </a:solidFill>
                <a:latin typeface="+mn-lt"/>
              </a:rPr>
              <a:t>Documentation</a:t>
            </a:r>
            <a:endParaRPr lang="ru-RU" dirty="0">
              <a:solidFill>
                <a:srgbClr val="009DBC"/>
              </a:solidFill>
              <a:latin typeface="+mn-lt"/>
            </a:endParaRPr>
          </a:p>
        </p:txBody>
      </p:sp>
      <p:sp>
        <p:nvSpPr>
          <p:cNvPr id="7" name="Прямоугольник 6">
            <a:extLst>
              <a:ext uri="{FF2B5EF4-FFF2-40B4-BE49-F238E27FC236}">
                <a16:creationId xmlns:a16="http://schemas.microsoft.com/office/drawing/2014/main" id="{A50C6033-F10E-40D0-9290-AA09CC34E2B6}"/>
              </a:ext>
            </a:extLst>
          </p:cNvPr>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3713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E5A7C481-00CF-4F0D-B7DA-F724674EDD84}"/>
              </a:ext>
            </a:extLst>
          </p:cNvPr>
          <p:cNvSpPr>
            <a:spLocks noGrp="1"/>
          </p:cNvSpPr>
          <p:nvPr>
            <p:ph type="body" sz="quarter" idx="12"/>
          </p:nvPr>
        </p:nvSpPr>
        <p:spPr>
          <a:xfrm>
            <a:off x="624756" y="1585602"/>
            <a:ext cx="3713069" cy="3910029"/>
          </a:xfrm>
        </p:spPr>
        <p:txBody>
          <a:bodyPr/>
          <a:lstStyle/>
          <a:p>
            <a:r>
              <a:rPr lang="en-US" dirty="0"/>
              <a:t>Since Business Studio supports the BPMN 2.0 XML format, users can transfer process diagrams into BPM systems.</a:t>
            </a:r>
          </a:p>
          <a:p>
            <a:r>
              <a:rPr lang="en-US" dirty="0"/>
              <a:t>BPM is a modern information system enabling execution of business processes in real time. </a:t>
            </a:r>
          </a:p>
          <a:p>
            <a:r>
              <a:rPr lang="en-US" dirty="0"/>
              <a:t>Use BPMN 2.0 XML standard to:</a:t>
            </a:r>
          </a:p>
          <a:p>
            <a:pPr marL="285750" indent="-285750">
              <a:buFont typeface="Courier New" panose="02070309020205020404" pitchFamily="49" charset="0"/>
              <a:buChar char="o"/>
            </a:pPr>
            <a:r>
              <a:rPr lang="en-US" dirty="0"/>
              <a:t>Configure the BPM system for the execution of processes </a:t>
            </a:r>
          </a:p>
          <a:p>
            <a:pPr marL="285750" indent="-285750">
              <a:buFont typeface="Courier New" panose="02070309020205020404" pitchFamily="49" charset="0"/>
              <a:buChar char="o"/>
            </a:pPr>
            <a:r>
              <a:rPr lang="en-US" dirty="0"/>
              <a:t>Develop a seamless automated enterprise management system thanks to rapid and user-friendly transition from the model to the process automation function</a:t>
            </a:r>
          </a:p>
          <a:p>
            <a:br>
              <a:rPr lang="en-US" dirty="0"/>
            </a:br>
            <a:endParaRPr lang="ru-RU" dirty="0"/>
          </a:p>
        </p:txBody>
      </p:sp>
      <p:sp>
        <p:nvSpPr>
          <p:cNvPr id="14" name="Номер слайда 13">
            <a:extLst>
              <a:ext uri="{FF2B5EF4-FFF2-40B4-BE49-F238E27FC236}">
                <a16:creationId xmlns:a16="http://schemas.microsoft.com/office/drawing/2014/main" id="{2B576C91-98CB-45B9-B661-A3F9970A7D43}"/>
              </a:ext>
            </a:extLst>
          </p:cNvPr>
          <p:cNvSpPr>
            <a:spLocks noGrp="1"/>
          </p:cNvSpPr>
          <p:nvPr>
            <p:ph type="sldNum" sz="quarter" idx="10"/>
          </p:nvPr>
        </p:nvSpPr>
        <p:spPr/>
        <p:txBody>
          <a:bodyPr/>
          <a:lstStyle/>
          <a:p>
            <a:fld id="{DF85C086-28C9-48CD-B2E9-60C0C96CA922}" type="slidenum">
              <a:rPr lang="ru-RU" smtClean="0"/>
              <a:pPr/>
              <a:t>33</a:t>
            </a:fld>
            <a:endParaRPr lang="ru-RU" dirty="0"/>
          </a:p>
        </p:txBody>
      </p:sp>
      <p:sp>
        <p:nvSpPr>
          <p:cNvPr id="12" name="Заголовок 1"/>
          <p:cNvSpPr txBox="1">
            <a:spLocks/>
          </p:cNvSpPr>
          <p:nvPr/>
        </p:nvSpPr>
        <p:spPr>
          <a:xfrm>
            <a:off x="707572" y="197185"/>
            <a:ext cx="5754186" cy="1034129"/>
          </a:xfrm>
          <a:prstGeom prst="rect">
            <a:avLst/>
          </a:prstGeom>
        </p:spPr>
        <p:txBody>
          <a:bodyPr vert="horz" lIns="91440" tIns="45720" rIns="91440" bIns="45720" rtlCol="0" anchor="t">
            <a:spAutoFit/>
          </a:bodyPr>
          <a:lstStyle>
            <a:lvl1pPr algn="l" defTabSz="914400" rtl="0" eaLnBrk="1" latinLnBrk="0" hangingPunct="1">
              <a:lnSpc>
                <a:spcPct val="90000"/>
              </a:lnSpc>
              <a:spcBef>
                <a:spcPct val="0"/>
              </a:spcBef>
              <a:buNone/>
              <a:defRPr sz="3400" kern="1200" baseline="0">
                <a:solidFill>
                  <a:schemeClr val="tx1"/>
                </a:solidFill>
                <a:latin typeface="PT Sans" panose="020B0503020203020204" pitchFamily="34" charset="-52"/>
                <a:ea typeface="+mj-ea"/>
                <a:cs typeface="+mj-cs"/>
              </a:defRPr>
            </a:lvl1pPr>
          </a:lstStyle>
          <a:p>
            <a:r>
              <a:rPr lang="en-US" dirty="0">
                <a:latin typeface="+mn-lt"/>
              </a:rPr>
              <a:t>Export Process Diagrams to BPMS and ERP Systems</a:t>
            </a:r>
            <a:endParaRPr lang="ru-RU" dirty="0">
              <a:solidFill>
                <a:srgbClr val="009DBC"/>
              </a:solidFill>
              <a:latin typeface="+mn-lt"/>
            </a:endParaRPr>
          </a:p>
        </p:txBody>
      </p:sp>
      <p:sp>
        <p:nvSpPr>
          <p:cNvPr id="13" name="Прямоугольник 12"/>
          <p:cNvSpPr/>
          <p:nvPr/>
        </p:nvSpPr>
        <p:spPr>
          <a:xfrm>
            <a:off x="746" y="212267"/>
            <a:ext cx="180000" cy="964881"/>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1860" y="1585602"/>
            <a:ext cx="6331300" cy="3859522"/>
          </a:xfrm>
          <a:prstGeom prst="rect">
            <a:avLst/>
          </a:prstGeom>
          <a:effectLst>
            <a:glow rad="101600">
              <a:schemeClr val="accent2">
                <a:satMod val="175000"/>
                <a:alpha val="40000"/>
              </a:schemeClr>
            </a:glow>
          </a:effectLst>
        </p:spPr>
      </p:pic>
      <p:pic>
        <p:nvPicPr>
          <p:cNvPr id="11" name="Рисунок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6837" y="2345122"/>
            <a:ext cx="5562803" cy="3918650"/>
          </a:xfrm>
          <a:prstGeom prst="rect">
            <a:avLst/>
          </a:prstGeom>
          <a:effectLst>
            <a:glow rad="101600">
              <a:schemeClr val="accent2">
                <a:satMod val="175000"/>
                <a:alpha val="40000"/>
              </a:schemeClr>
            </a:glow>
          </a:effectLst>
        </p:spPr>
      </p:pic>
      <p:sp>
        <p:nvSpPr>
          <p:cNvPr id="9" name="Прямоугольник 8"/>
          <p:cNvSpPr>
            <a:spLocks noChangeArrowheads="1"/>
          </p:cNvSpPr>
          <p:nvPr/>
        </p:nvSpPr>
        <p:spPr bwMode="auto">
          <a:xfrm>
            <a:off x="5766837" y="6321978"/>
            <a:ext cx="557681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Aft>
                <a:spcPts val="0"/>
              </a:spcAft>
            </a:pPr>
            <a:r>
              <a:rPr lang="en-US" sz="1400" i="1" dirty="0">
                <a:solidFill>
                  <a:srgbClr val="F8F8F8"/>
                </a:solidFill>
              </a:rPr>
              <a:t>Process diagram following transfer to the BPM system</a:t>
            </a:r>
            <a:endParaRPr lang="ru-RU" sz="1200" dirty="0">
              <a:solidFill>
                <a:srgbClr val="F8F8F8"/>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31647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12"/>
          </p:nvPr>
        </p:nvSpPr>
        <p:spPr>
          <a:xfrm>
            <a:off x="8168798" y="1576004"/>
            <a:ext cx="3327645" cy="3910029"/>
          </a:xfrm>
        </p:spPr>
        <p:txBody>
          <a:bodyPr/>
          <a:lstStyle/>
          <a:p>
            <a:r>
              <a:rPr lang="en-US" b="1" dirty="0"/>
              <a:t>HTML Publication and Business Studio Portal</a:t>
            </a:r>
            <a:endParaRPr lang="en-US" dirty="0"/>
          </a:p>
          <a:p>
            <a:pPr marL="285750" indent="-285750">
              <a:buFont typeface="Courier New" panose="02070309020205020404" pitchFamily="49" charset="0"/>
              <a:buChar char="o"/>
            </a:pPr>
            <a:r>
              <a:rPr lang="en-US" dirty="0"/>
              <a:t>Can be viewed using a web browser on computers and mobile devices</a:t>
            </a:r>
          </a:p>
          <a:p>
            <a:pPr marL="285750" indent="-285750">
              <a:buFont typeface="Courier New" panose="02070309020205020404" pitchFamily="49" charset="0"/>
              <a:buChar char="o"/>
            </a:pPr>
            <a:r>
              <a:rPr lang="en-US" dirty="0"/>
              <a:t>Can be published to the Intranet and Internet</a:t>
            </a:r>
          </a:p>
          <a:p>
            <a:pPr marL="285750" indent="-285750">
              <a:buFont typeface="Courier New" panose="02070309020205020404" pitchFamily="49" charset="0"/>
              <a:buChar char="o"/>
            </a:pPr>
            <a:r>
              <a:rPr lang="en-US" dirty="0"/>
              <a:t>Reports can be saved in the following formats: PDF, DOC, XLS</a:t>
            </a:r>
          </a:p>
          <a:p>
            <a:pPr marL="285750" indent="-285750">
              <a:buFont typeface="Courier New" panose="02070309020205020404" pitchFamily="49" charset="0"/>
              <a:buChar char="o"/>
            </a:pPr>
            <a:r>
              <a:rPr lang="en-US" dirty="0"/>
              <a:t>System object hyperlinks</a:t>
            </a:r>
          </a:p>
          <a:p>
            <a:pPr marL="285750" indent="-285750">
              <a:buFont typeface="Courier New" panose="02070309020205020404" pitchFamily="49" charset="0"/>
              <a:buChar char="o"/>
            </a:pPr>
            <a:r>
              <a:rPr lang="en-US" dirty="0"/>
              <a:t>Multiple reports for a single object</a:t>
            </a:r>
          </a:p>
          <a:p>
            <a:pPr marL="285750" indent="-285750">
              <a:buFont typeface="Courier New" panose="02070309020205020404" pitchFamily="49" charset="0"/>
              <a:buChar char="o"/>
            </a:pPr>
            <a:r>
              <a:rPr lang="en-US" dirty="0"/>
              <a:t>Full-text search across the entire document database</a:t>
            </a:r>
          </a:p>
          <a:p>
            <a:br>
              <a:rPr lang="en-US" dirty="0"/>
            </a:br>
            <a:endParaRPr lang="ru-RU" dirty="0"/>
          </a:p>
        </p:txBody>
      </p:sp>
      <p:sp>
        <p:nvSpPr>
          <p:cNvPr id="2" name="Номер слайда 1"/>
          <p:cNvSpPr>
            <a:spLocks noGrp="1"/>
          </p:cNvSpPr>
          <p:nvPr>
            <p:ph type="sldNum" sz="quarter" idx="10"/>
          </p:nvPr>
        </p:nvSpPr>
        <p:spPr/>
        <p:txBody>
          <a:bodyPr/>
          <a:lstStyle/>
          <a:p>
            <a:fld id="{DF85C086-28C9-48CD-B2E9-60C0C96CA922}" type="slidenum">
              <a:rPr lang="ru-RU" smtClean="0"/>
              <a:pPr/>
              <a:t>34</a:t>
            </a:fld>
            <a:endParaRPr lang="ru-RU" dirty="0"/>
          </a:p>
        </p:txBody>
      </p:sp>
      <p:sp>
        <p:nvSpPr>
          <p:cNvPr id="4" name="Заголовок 3"/>
          <p:cNvSpPr>
            <a:spLocks noGrp="1"/>
          </p:cNvSpPr>
          <p:nvPr>
            <p:ph type="title"/>
          </p:nvPr>
        </p:nvSpPr>
        <p:spPr>
          <a:xfrm>
            <a:off x="707572" y="197185"/>
            <a:ext cx="8387268" cy="1034129"/>
          </a:xfrm>
        </p:spPr>
        <p:txBody>
          <a:bodyPr/>
          <a:lstStyle/>
          <a:p>
            <a:r>
              <a:rPr lang="en-US" dirty="0"/>
              <a:t>Create a Knowledge Base on Company Structure and Operation for Employees</a:t>
            </a:r>
            <a:endParaRPr lang="ru-RU" dirty="0"/>
          </a:p>
        </p:txBody>
      </p:sp>
      <p:sp>
        <p:nvSpPr>
          <p:cNvPr id="8" name="Прямоугольник 7"/>
          <p:cNvSpPr/>
          <p:nvPr/>
        </p:nvSpPr>
        <p:spPr>
          <a:xfrm>
            <a:off x="746" y="212267"/>
            <a:ext cx="180000" cy="964881"/>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7572" y="1671685"/>
            <a:ext cx="6320727" cy="3166947"/>
          </a:xfrm>
          <a:prstGeom prst="rect">
            <a:avLst/>
          </a:prstGeom>
          <a:effectLst>
            <a:glow rad="101600">
              <a:schemeClr val="accent2">
                <a:satMod val="175000"/>
                <a:alpha val="40000"/>
              </a:schemeClr>
            </a:glow>
          </a:effectLst>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819" y="2873530"/>
            <a:ext cx="6690732" cy="3352335"/>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39389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07572" y="197185"/>
            <a:ext cx="5892284" cy="1505027"/>
          </a:xfrm>
        </p:spPr>
        <p:txBody>
          <a:bodyPr/>
          <a:lstStyle/>
          <a:p>
            <a:r>
              <a:rPr lang="en-US" dirty="0">
                <a:latin typeface="Myriad Pro" panose="020B0503030403020204"/>
              </a:rPr>
              <a:t>Create a Knowledge Base on Company Structure and Operation for Employees</a:t>
            </a:r>
            <a:endParaRPr lang="ru-RU" dirty="0"/>
          </a:p>
        </p:txBody>
      </p:sp>
      <p:sp>
        <p:nvSpPr>
          <p:cNvPr id="6" name="Текст 5"/>
          <p:cNvSpPr>
            <a:spLocks noGrp="1"/>
          </p:cNvSpPr>
          <p:nvPr>
            <p:ph type="body" sz="quarter" idx="12"/>
          </p:nvPr>
        </p:nvSpPr>
        <p:spPr>
          <a:xfrm>
            <a:off x="8046131" y="1315566"/>
            <a:ext cx="3751859" cy="3910029"/>
          </a:xfrm>
        </p:spPr>
        <p:txBody>
          <a:bodyPr/>
          <a:lstStyle/>
          <a:p>
            <a:r>
              <a:rPr lang="en-US" b="1" dirty="0"/>
              <a:t>Business Studio Portal</a:t>
            </a:r>
            <a:endParaRPr lang="en-US" dirty="0"/>
          </a:p>
          <a:p>
            <a:r>
              <a:rPr lang="en-US" dirty="0"/>
              <a:t>In addition to HTML Publication options, Business Studio Portal also provides:</a:t>
            </a:r>
          </a:p>
          <a:p>
            <a:pPr marL="285750" indent="-285750">
              <a:buFont typeface="Courier New" panose="02070309020205020404" pitchFamily="49" charset="0"/>
              <a:buChar char="o"/>
            </a:pPr>
            <a:r>
              <a:rPr lang="en-US" dirty="0"/>
              <a:t>An employee authorization function for logging on to Portal and an access rights system</a:t>
            </a:r>
          </a:p>
          <a:p>
            <a:pPr marL="285750" indent="-285750">
              <a:buFont typeface="Courier New" panose="02070309020205020404" pitchFamily="49" charset="0"/>
              <a:buChar char="o"/>
            </a:pPr>
            <a:r>
              <a:rPr lang="en-US" dirty="0"/>
              <a:t>A Personal Page for all employees (customizable)</a:t>
            </a:r>
          </a:p>
          <a:p>
            <a:pPr marL="285750" indent="-285750">
              <a:buFont typeface="Courier New" panose="02070309020205020404" pitchFamily="49" charset="0"/>
              <a:buChar char="o"/>
            </a:pPr>
            <a:r>
              <a:rPr lang="en-US" dirty="0"/>
              <a:t>Working group approvals of changes to the business model and subsequent familiarization of all employees</a:t>
            </a:r>
          </a:p>
          <a:p>
            <a:pPr marL="285750" indent="-285750">
              <a:buFont typeface="Courier New" panose="02070309020205020404" pitchFamily="49" charset="0"/>
              <a:buChar char="o"/>
            </a:pPr>
            <a:r>
              <a:rPr lang="en-US" dirty="0"/>
              <a:t>Entering and assessing measure values</a:t>
            </a:r>
          </a:p>
          <a:p>
            <a:pPr marL="285750" indent="-285750">
              <a:buFont typeface="Courier New" panose="02070309020205020404" pitchFamily="49" charset="0"/>
              <a:buChar char="o"/>
            </a:pPr>
            <a:r>
              <a:rPr lang="en-US" dirty="0"/>
              <a:t>Discussion of business architecture elements</a:t>
            </a:r>
          </a:p>
          <a:p>
            <a:br>
              <a:rPr lang="en-US" dirty="0"/>
            </a:br>
            <a:endParaRPr lang="ru-RU" dirty="0"/>
          </a:p>
        </p:txBody>
      </p:sp>
      <p:sp>
        <p:nvSpPr>
          <p:cNvPr id="8" name="Прямоугольник 7"/>
          <p:cNvSpPr/>
          <p:nvPr/>
        </p:nvSpPr>
        <p:spPr>
          <a:xfrm>
            <a:off x="-1" y="212267"/>
            <a:ext cx="180000" cy="1432161"/>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806" y="2098762"/>
            <a:ext cx="5595238" cy="2803447"/>
          </a:xfrm>
          <a:prstGeom prst="rect">
            <a:avLst/>
          </a:prstGeom>
          <a:effectLst>
            <a:glow rad="101600">
              <a:schemeClr val="accent2">
                <a:satMod val="175000"/>
                <a:alpha val="40000"/>
              </a:schemeClr>
            </a:glow>
          </a:effectLst>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4408" y="3406381"/>
            <a:ext cx="5595238" cy="2803447"/>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995923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DF85C086-28C9-48CD-B2E9-60C0C96CA922}" type="slidenum">
              <a:rPr lang="ru-RU" smtClean="0"/>
              <a:pPr/>
              <a:t>36</a:t>
            </a:fld>
            <a:endParaRPr lang="ru-RU" dirty="0"/>
          </a:p>
        </p:txBody>
      </p:sp>
      <p:sp>
        <p:nvSpPr>
          <p:cNvPr id="3" name="Заголовок 2"/>
          <p:cNvSpPr>
            <a:spLocks noGrp="1"/>
          </p:cNvSpPr>
          <p:nvPr>
            <p:ph type="title"/>
          </p:nvPr>
        </p:nvSpPr>
        <p:spPr/>
        <p:txBody>
          <a:bodyPr>
            <a:noAutofit/>
          </a:bodyPr>
          <a:lstStyle/>
          <a:p>
            <a:r>
              <a:rPr lang="en-US" dirty="0">
                <a:latin typeface="Myriad Pro" panose="020B0503030403020204"/>
              </a:rPr>
              <a:t>Notify Employees About Relevant Info Updates</a:t>
            </a:r>
            <a:endParaRPr lang="ru-RU" dirty="0"/>
          </a:p>
        </p:txBody>
      </p:sp>
      <p:sp>
        <p:nvSpPr>
          <p:cNvPr id="4" name="Прямоугольник 3"/>
          <p:cNvSpPr/>
          <p:nvPr/>
        </p:nvSpPr>
        <p:spPr>
          <a:xfrm>
            <a:off x="746" y="212267"/>
            <a:ext cx="180000" cy="964881"/>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t="-32661" b="-32661"/>
          <a:stretch/>
        </p:blipFill>
        <p:spPr>
          <a:xfrm>
            <a:off x="5529177" y="1177148"/>
            <a:ext cx="5892284" cy="4785612"/>
          </a:xfrm>
          <a:prstGeom prst="rect">
            <a:avLst/>
          </a:prstGeom>
          <a:effectLst/>
        </p:spPr>
      </p:pic>
      <p:sp>
        <p:nvSpPr>
          <p:cNvPr id="6" name="Текст 5"/>
          <p:cNvSpPr txBox="1">
            <a:spLocks/>
          </p:cNvSpPr>
          <p:nvPr/>
        </p:nvSpPr>
        <p:spPr>
          <a:xfrm>
            <a:off x="707572" y="1914055"/>
            <a:ext cx="4220211" cy="39100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8F8F8"/>
                </a:solidFill>
              </a:rPr>
              <a:t>How can you ensure that all the participants of a development project are aware of the important changes affecting them?</a:t>
            </a:r>
          </a:p>
          <a:p>
            <a:pPr marL="0" indent="0">
              <a:buNone/>
            </a:pPr>
            <a:r>
              <a:rPr lang="en-US" sz="1800" dirty="0">
                <a:solidFill>
                  <a:srgbClr val="F8F8F8"/>
                </a:solidFill>
              </a:rPr>
              <a:t>Business Studio Portal manages precisely this task. When new versions of objects appear in the area of interest of an employee, Portal sends out a notification by email and informs them about the number of new objects in the Main Menu. Areas of interest are calculated on the basis of role information and can be flexibly configured.</a:t>
            </a:r>
          </a:p>
          <a:p>
            <a:pPr marL="0" indent="0">
              <a:buNone/>
            </a:pPr>
            <a:br>
              <a:rPr lang="en-US" sz="1800" dirty="0">
                <a:solidFill>
                  <a:srgbClr val="F8F8F8"/>
                </a:solidFill>
              </a:rPr>
            </a:br>
            <a:endParaRPr lang="en-US" sz="1800" dirty="0">
              <a:solidFill>
                <a:srgbClr val="F8F8F8"/>
              </a:solidFill>
            </a:endParaRPr>
          </a:p>
        </p:txBody>
      </p:sp>
    </p:spTree>
    <p:extLst>
      <p:ext uri="{BB962C8B-B14F-4D97-AF65-F5344CB8AC3E}">
        <p14:creationId xmlns:p14="http://schemas.microsoft.com/office/powerpoint/2010/main" val="666827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776" y="1387395"/>
            <a:ext cx="7252176" cy="3845507"/>
          </a:xfrm>
          <a:prstGeom prst="rect">
            <a:avLst/>
          </a:prstGeom>
          <a:effectLst>
            <a:glow rad="101600">
              <a:schemeClr val="accent2">
                <a:satMod val="175000"/>
                <a:alpha val="40000"/>
              </a:schemeClr>
            </a:glow>
          </a:effectLst>
        </p:spPr>
      </p:pic>
      <p:sp>
        <p:nvSpPr>
          <p:cNvPr id="2" name="Номер слайда 1"/>
          <p:cNvSpPr>
            <a:spLocks noGrp="1"/>
          </p:cNvSpPr>
          <p:nvPr>
            <p:ph type="sldNum" sz="quarter" idx="10"/>
          </p:nvPr>
        </p:nvSpPr>
        <p:spPr/>
        <p:txBody>
          <a:bodyPr/>
          <a:lstStyle/>
          <a:p>
            <a:fld id="{DF85C086-28C9-48CD-B2E9-60C0C96CA922}" type="slidenum">
              <a:rPr lang="ru-RU" smtClean="0"/>
              <a:pPr/>
              <a:t>37</a:t>
            </a:fld>
            <a:endParaRPr lang="ru-RU" dirty="0"/>
          </a:p>
        </p:txBody>
      </p:sp>
      <p:sp>
        <p:nvSpPr>
          <p:cNvPr id="3" name="Заголовок 2"/>
          <p:cNvSpPr>
            <a:spLocks noGrp="1"/>
          </p:cNvSpPr>
          <p:nvPr>
            <p:ph type="title"/>
          </p:nvPr>
        </p:nvSpPr>
        <p:spPr/>
        <p:txBody>
          <a:bodyPr>
            <a:noAutofit/>
          </a:bodyPr>
          <a:lstStyle/>
          <a:p>
            <a:r>
              <a:rPr lang="en-US" dirty="0">
                <a:latin typeface="Myriad Pro" panose="020B0503030403020204"/>
              </a:rPr>
              <a:t>Notify Employees About Relevant Info Updates</a:t>
            </a:r>
            <a:endParaRPr lang="ru-RU" dirty="0"/>
          </a:p>
        </p:txBody>
      </p:sp>
      <p:sp>
        <p:nvSpPr>
          <p:cNvPr id="4" name="Прямоугольник 3"/>
          <p:cNvSpPr/>
          <p:nvPr/>
        </p:nvSpPr>
        <p:spPr>
          <a:xfrm>
            <a:off x="746" y="212267"/>
            <a:ext cx="180000" cy="964881"/>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Текст 5"/>
          <p:cNvSpPr txBox="1">
            <a:spLocks/>
          </p:cNvSpPr>
          <p:nvPr/>
        </p:nvSpPr>
        <p:spPr>
          <a:xfrm>
            <a:off x="707572" y="1773225"/>
            <a:ext cx="3651141" cy="39100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rgbClr val="F8F8F8"/>
                </a:solidFill>
              </a:rPr>
              <a:t>Employees shall familiarize themselves with the new versions of objects and confirm the receipt of information in the Survey section. Portal records the time of a message receipt and allows managers to check whether all employees are aware of the changes.</a:t>
            </a:r>
            <a:br>
              <a:rPr lang="en-US" sz="1800" dirty="0">
                <a:solidFill>
                  <a:srgbClr val="F8F8F8"/>
                </a:solidFill>
              </a:rPr>
            </a:br>
            <a:endParaRPr lang="en-US" sz="1800" dirty="0">
              <a:solidFill>
                <a:srgbClr val="F8F8F8"/>
              </a:solidFill>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713" y="2236084"/>
            <a:ext cx="7561686" cy="4009627"/>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33112236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DF85C086-28C9-48CD-B2E9-60C0C96CA922}" type="slidenum">
              <a:rPr lang="ru-RU" smtClean="0"/>
              <a:pPr/>
              <a:t>38</a:t>
            </a:fld>
            <a:endParaRPr lang="ru-RU" dirty="0"/>
          </a:p>
        </p:txBody>
      </p:sp>
      <p:sp>
        <p:nvSpPr>
          <p:cNvPr id="3" name="Заголовок 2"/>
          <p:cNvSpPr>
            <a:spLocks noGrp="1"/>
          </p:cNvSpPr>
          <p:nvPr>
            <p:ph type="title"/>
          </p:nvPr>
        </p:nvSpPr>
        <p:spPr>
          <a:xfrm>
            <a:off x="707572" y="197185"/>
            <a:ext cx="8387268" cy="1034129"/>
          </a:xfrm>
        </p:spPr>
        <p:txBody>
          <a:bodyPr/>
          <a:lstStyle/>
          <a:p>
            <a:r>
              <a:rPr lang="en-US" dirty="0">
                <a:latin typeface="+mn-lt"/>
              </a:rPr>
              <a:t>Support Organizational Development Cycle with Business Studio </a:t>
            </a:r>
            <a:endParaRPr lang="ru-RU" dirty="0">
              <a:latin typeface="+mn-lt"/>
            </a:endParaRPr>
          </a:p>
        </p:txBody>
      </p:sp>
      <p:sp>
        <p:nvSpPr>
          <p:cNvPr id="5" name="Прямоугольник 4"/>
          <p:cNvSpPr/>
          <p:nvPr/>
        </p:nvSpPr>
        <p:spPr>
          <a:xfrm>
            <a:off x="746" y="212267"/>
            <a:ext cx="180000" cy="964881"/>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352" y="1455050"/>
            <a:ext cx="9397510" cy="5147564"/>
          </a:xfrm>
          <a:prstGeom prst="rect">
            <a:avLst/>
          </a:prstGeom>
        </p:spPr>
      </p:pic>
    </p:spTree>
    <p:extLst>
      <p:ext uri="{BB962C8B-B14F-4D97-AF65-F5344CB8AC3E}">
        <p14:creationId xmlns:p14="http://schemas.microsoft.com/office/powerpoint/2010/main" val="3552228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07572" y="197185"/>
            <a:ext cx="5892284" cy="563231"/>
          </a:xfrm>
        </p:spPr>
        <p:txBody>
          <a:bodyPr/>
          <a:lstStyle/>
          <a:p>
            <a:r>
              <a:rPr lang="en-US" dirty="0">
                <a:latin typeface="Myriad Pro" panose="020B0503030403020204"/>
              </a:rPr>
              <a:t>Collect Measure Values </a:t>
            </a:r>
            <a:endParaRPr lang="ru-RU" dirty="0"/>
          </a:p>
        </p:txBody>
      </p:sp>
      <p:sp>
        <p:nvSpPr>
          <p:cNvPr id="6" name="Текст 5"/>
          <p:cNvSpPr>
            <a:spLocks noGrp="1"/>
          </p:cNvSpPr>
          <p:nvPr>
            <p:ph type="body" sz="quarter" idx="12"/>
          </p:nvPr>
        </p:nvSpPr>
        <p:spPr>
          <a:xfrm>
            <a:off x="7990375" y="1560893"/>
            <a:ext cx="3751859" cy="3910029"/>
          </a:xfrm>
        </p:spPr>
        <p:txBody>
          <a:bodyPr/>
          <a:lstStyle/>
          <a:p>
            <a:pPr marL="285750" indent="-285750">
              <a:buFont typeface="Courier New" panose="02070309020205020404" pitchFamily="49" charset="0"/>
              <a:buChar char="o"/>
            </a:pPr>
            <a:r>
              <a:rPr lang="en-US" dirty="0"/>
              <a:t>Portal makes it possible to enter  plan and actual measure values into the Business Studio database via an Internet browser.</a:t>
            </a:r>
          </a:p>
          <a:p>
            <a:pPr marL="285750" indent="-285750">
              <a:buFont typeface="Courier New" panose="02070309020205020404" pitchFamily="49" charset="0"/>
              <a:buChar char="o"/>
            </a:pPr>
            <a:r>
              <a:rPr lang="en-US" dirty="0"/>
              <a:t>Import of measure values from XLS files and other systems via connectors is also supported.</a:t>
            </a:r>
          </a:p>
          <a:p>
            <a:br>
              <a:rPr lang="en-US" dirty="0"/>
            </a:br>
            <a:br>
              <a:rPr lang="en-US" dirty="0"/>
            </a:br>
            <a:endParaRPr lang="ru-RU" dirty="0"/>
          </a:p>
        </p:txBody>
      </p:sp>
      <p:sp>
        <p:nvSpPr>
          <p:cNvPr id="7" name="Прямоугольник 6"/>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00" y="1214110"/>
            <a:ext cx="7144627" cy="4058611"/>
          </a:xfrm>
          <a:prstGeom prst="rect">
            <a:avLst/>
          </a:prstGeom>
          <a:effectLst>
            <a:glow rad="101600">
              <a:schemeClr val="accent2">
                <a:satMod val="175000"/>
                <a:alpha val="40000"/>
              </a:schemeClr>
            </a:glow>
          </a:effectLst>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636" y="5143042"/>
            <a:ext cx="6121444" cy="1495421"/>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580783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DF85C086-28C9-48CD-B2E9-60C0C96CA922}" type="slidenum">
              <a:rPr lang="ru-RU" smtClean="0"/>
              <a:pPr/>
              <a:t>4</a:t>
            </a:fld>
            <a:endParaRPr lang="ru-RU" dirty="0"/>
          </a:p>
        </p:txBody>
      </p:sp>
      <p:sp>
        <p:nvSpPr>
          <p:cNvPr id="3" name="Заголовок 2"/>
          <p:cNvSpPr>
            <a:spLocks noGrp="1"/>
          </p:cNvSpPr>
          <p:nvPr>
            <p:ph type="title"/>
          </p:nvPr>
        </p:nvSpPr>
        <p:spPr/>
        <p:txBody>
          <a:bodyPr>
            <a:noAutofit/>
          </a:bodyPr>
          <a:lstStyle/>
          <a:p>
            <a:r>
              <a:rPr lang="en-US" dirty="0">
                <a:latin typeface="+mn-lt"/>
              </a:rPr>
              <a:t>Business Studio is a Business Architecture Design Tool</a:t>
            </a:r>
            <a:endParaRPr lang="ru-RU" dirty="0">
              <a:latin typeface="+mn-lt"/>
            </a:endParaRPr>
          </a:p>
        </p:txBody>
      </p:sp>
      <p:sp>
        <p:nvSpPr>
          <p:cNvPr id="4" name="Прямоугольник 3"/>
          <p:cNvSpPr/>
          <p:nvPr/>
        </p:nvSpPr>
        <p:spPr>
          <a:xfrm>
            <a:off x="746" y="212267"/>
            <a:ext cx="180000" cy="964881"/>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Текст 6"/>
          <p:cNvSpPr txBox="1">
            <a:spLocks/>
          </p:cNvSpPr>
          <p:nvPr/>
        </p:nvSpPr>
        <p:spPr>
          <a:xfrm>
            <a:off x="6624847" y="1177148"/>
            <a:ext cx="4939985" cy="50179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9DBC"/>
              </a:buClr>
              <a:buSzPct val="100000"/>
              <a:buNone/>
              <a:tabLst>
                <a:tab pos="449263" algn="l"/>
              </a:tabLst>
            </a:pPr>
            <a:r>
              <a:rPr lang="en-US" sz="1800" dirty="0"/>
              <a:t>Business Studio facilitates development of a comprehensive business architecture model that includes:</a:t>
            </a:r>
          </a:p>
          <a:p>
            <a:pPr marL="449263" indent="-449263">
              <a:buClr>
                <a:srgbClr val="009DBC"/>
              </a:buClr>
              <a:buSzPct val="100000"/>
              <a:buBlip>
                <a:blip r:embed="rId2"/>
              </a:buBlip>
              <a:tabLst>
                <a:tab pos="449263" algn="l"/>
              </a:tabLst>
            </a:pPr>
            <a:r>
              <a:rPr lang="en-US" sz="1800" dirty="0">
                <a:solidFill>
                  <a:srgbClr val="F8F8F8"/>
                </a:solidFill>
              </a:rPr>
              <a:t>Business requirements of company owners and strategies for their implementation</a:t>
            </a:r>
          </a:p>
          <a:p>
            <a:pPr marL="449263" indent="-449263">
              <a:buClr>
                <a:srgbClr val="009DBC"/>
              </a:buClr>
              <a:buSzPct val="100000"/>
              <a:buBlip>
                <a:blip r:embed="rId2"/>
              </a:buBlip>
              <a:tabLst>
                <a:tab pos="449263" algn="l"/>
              </a:tabLst>
            </a:pPr>
            <a:r>
              <a:rPr lang="en-US" sz="1800" dirty="0">
                <a:solidFill>
                  <a:srgbClr val="F8F8F8"/>
                </a:solidFill>
              </a:rPr>
              <a:t>Conceptual activity model used to address key issues in respect of its structure</a:t>
            </a:r>
          </a:p>
          <a:p>
            <a:pPr marL="449263" indent="-449263">
              <a:buClr>
                <a:srgbClr val="009DBC"/>
              </a:buClr>
              <a:buSzPct val="100000"/>
              <a:buBlip>
                <a:blip r:embed="rId2"/>
              </a:buBlip>
              <a:tabLst>
                <a:tab pos="449263" algn="l"/>
              </a:tabLst>
            </a:pPr>
            <a:r>
              <a:rPr lang="en-US" sz="1800" dirty="0">
                <a:solidFill>
                  <a:srgbClr val="F8F8F8"/>
                </a:solidFill>
              </a:rPr>
              <a:t>Detailed operational descriptions of the main business processes for a clear understanding of what needs to be done in the company and how</a:t>
            </a:r>
          </a:p>
          <a:p>
            <a:pPr marL="449263" indent="-449263">
              <a:buClr>
                <a:srgbClr val="009DBC"/>
              </a:buClr>
              <a:buSzPct val="100000"/>
              <a:buBlip>
                <a:blip r:embed="rId2"/>
              </a:buBlip>
              <a:tabLst>
                <a:tab pos="449263" algn="l"/>
              </a:tabLst>
            </a:pPr>
            <a:r>
              <a:rPr lang="en-US" sz="1800" dirty="0">
                <a:solidFill>
                  <a:srgbClr val="F8F8F8"/>
                </a:solidFill>
              </a:rPr>
              <a:t>Organizational structure</a:t>
            </a:r>
          </a:p>
          <a:p>
            <a:pPr marL="449263" indent="-449263">
              <a:buClr>
                <a:srgbClr val="009DBC"/>
              </a:buClr>
              <a:buSzPct val="100000"/>
              <a:buBlip>
                <a:blip r:embed="rId2"/>
              </a:buBlip>
              <a:tabLst>
                <a:tab pos="449263" algn="l"/>
              </a:tabLst>
            </a:pPr>
            <a:r>
              <a:rPr lang="en-US" sz="1800" dirty="0">
                <a:solidFill>
                  <a:srgbClr val="F8F8F8"/>
                </a:solidFill>
              </a:rPr>
              <a:t>Structure of information systems and data</a:t>
            </a:r>
          </a:p>
          <a:p>
            <a:pPr marL="449263" indent="-449263">
              <a:buClr>
                <a:srgbClr val="009DBC"/>
              </a:buClr>
              <a:buSzPct val="100000"/>
              <a:buBlip>
                <a:blip r:embed="rId2"/>
              </a:buBlip>
              <a:tabLst>
                <a:tab pos="449263" algn="l"/>
              </a:tabLst>
            </a:pPr>
            <a:r>
              <a:rPr lang="en-US" sz="1800" dirty="0">
                <a:solidFill>
                  <a:srgbClr val="F8F8F8"/>
                </a:solidFill>
              </a:rPr>
              <a:t>Resources and means of production used in operational processes</a:t>
            </a:r>
            <a:br>
              <a:rPr lang="en-US" sz="1800" dirty="0">
                <a:solidFill>
                  <a:srgbClr val="FFFFFF"/>
                </a:solidFill>
              </a:rPr>
            </a:br>
            <a:endParaRPr lang="en-US" sz="1800" dirty="0">
              <a:solidFill>
                <a:srgbClr val="FFFFFF"/>
              </a:solidFill>
            </a:endParaRPr>
          </a:p>
          <a:p>
            <a:pPr marL="449263" indent="-449263">
              <a:buClr>
                <a:srgbClr val="009DBC"/>
              </a:buClr>
              <a:buSzPct val="100000"/>
              <a:buFont typeface="Arial" panose="020B0604020202020204" pitchFamily="34" charset="0"/>
              <a:buBlip>
                <a:blip r:embed="rId2"/>
              </a:buBlip>
              <a:tabLst>
                <a:tab pos="449263" algn="l"/>
              </a:tabLst>
            </a:pPr>
            <a:endParaRPr lang="en-US" sz="1800" dirty="0">
              <a:solidFill>
                <a:srgbClr val="FFFFFF"/>
              </a:solidFill>
            </a:endParaRPr>
          </a:p>
          <a:p>
            <a:pPr marL="449263" indent="-449263">
              <a:buClr>
                <a:srgbClr val="009DBC"/>
              </a:buClr>
              <a:buSzPct val="100000"/>
              <a:buFont typeface="Arial" panose="020B0604020202020204" pitchFamily="34" charset="0"/>
              <a:buBlip>
                <a:blip r:embed="rId2"/>
              </a:buBlip>
              <a:tabLst>
                <a:tab pos="449263" algn="l"/>
              </a:tabLst>
            </a:pPr>
            <a:endParaRPr lang="ru-RU" sz="1800" dirty="0"/>
          </a:p>
          <a:p>
            <a:pPr marL="449263" indent="-449263">
              <a:buClr>
                <a:srgbClr val="009DBC"/>
              </a:buClr>
              <a:buSzPct val="100000"/>
              <a:buFont typeface="Arial" panose="020B0604020202020204" pitchFamily="34" charset="0"/>
              <a:buBlip>
                <a:blip r:embed="rId2"/>
              </a:buBlip>
              <a:tabLst>
                <a:tab pos="449263" algn="l"/>
              </a:tabLst>
            </a:pPr>
            <a:endParaRPr lang="ru-RU" sz="1800"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46" y="2128135"/>
            <a:ext cx="6441964" cy="3659183"/>
          </a:xfrm>
          <a:prstGeom prst="rect">
            <a:avLst/>
          </a:prstGeom>
        </p:spPr>
      </p:pic>
    </p:spTree>
    <p:extLst>
      <p:ext uri="{BB962C8B-B14F-4D97-AF65-F5344CB8AC3E}">
        <p14:creationId xmlns:p14="http://schemas.microsoft.com/office/powerpoint/2010/main" val="23053399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E5A7C481-00CF-4F0D-B7DA-F724674EDD84}"/>
              </a:ext>
            </a:extLst>
          </p:cNvPr>
          <p:cNvSpPr>
            <a:spLocks noGrp="1"/>
          </p:cNvSpPr>
          <p:nvPr>
            <p:ph type="body" sz="quarter" idx="12"/>
          </p:nvPr>
        </p:nvSpPr>
        <p:spPr>
          <a:xfrm>
            <a:off x="612187" y="2510023"/>
            <a:ext cx="2586796" cy="3910029"/>
          </a:xfrm>
        </p:spPr>
        <p:txBody>
          <a:bodyPr/>
          <a:lstStyle/>
          <a:p>
            <a:r>
              <a:rPr lang="en-US" b="1" dirty="0"/>
              <a:t>Monitor measure values and objective achievement</a:t>
            </a:r>
            <a:endParaRPr lang="en-US" dirty="0"/>
          </a:p>
          <a:p>
            <a:r>
              <a:rPr lang="en-US" dirty="0"/>
              <a:t>Entered measure values are posted on Portal in a report format: </a:t>
            </a:r>
          </a:p>
          <a:p>
            <a:br>
              <a:rPr lang="en-US" dirty="0"/>
            </a:br>
            <a:endParaRPr lang="ru-RU" dirty="0"/>
          </a:p>
        </p:txBody>
      </p:sp>
      <p:sp>
        <p:nvSpPr>
          <p:cNvPr id="14" name="Номер слайда 13">
            <a:extLst>
              <a:ext uri="{FF2B5EF4-FFF2-40B4-BE49-F238E27FC236}">
                <a16:creationId xmlns:a16="http://schemas.microsoft.com/office/drawing/2014/main" id="{2B576C91-98CB-45B9-B661-A3F9970A7D43}"/>
              </a:ext>
            </a:extLst>
          </p:cNvPr>
          <p:cNvSpPr>
            <a:spLocks noGrp="1"/>
          </p:cNvSpPr>
          <p:nvPr>
            <p:ph type="sldNum" sz="quarter" idx="10"/>
          </p:nvPr>
        </p:nvSpPr>
        <p:spPr/>
        <p:txBody>
          <a:bodyPr/>
          <a:lstStyle/>
          <a:p>
            <a:fld id="{DF85C086-28C9-48CD-B2E9-60C0C96CA922}" type="slidenum">
              <a:rPr lang="ru-RU" smtClean="0"/>
              <a:pPr/>
              <a:t>40</a:t>
            </a:fld>
            <a:endParaRPr lang="ru-RU" dirty="0"/>
          </a:p>
        </p:txBody>
      </p:sp>
      <p:sp>
        <p:nvSpPr>
          <p:cNvPr id="16" name="Заголовок 15">
            <a:extLst>
              <a:ext uri="{FF2B5EF4-FFF2-40B4-BE49-F238E27FC236}">
                <a16:creationId xmlns:a16="http://schemas.microsoft.com/office/drawing/2014/main" id="{CC4B2B5D-5745-45BD-8375-7B0BAC64BC15}"/>
              </a:ext>
            </a:extLst>
          </p:cNvPr>
          <p:cNvSpPr>
            <a:spLocks noGrp="1"/>
          </p:cNvSpPr>
          <p:nvPr>
            <p:ph type="title"/>
          </p:nvPr>
        </p:nvSpPr>
        <p:spPr>
          <a:xfrm>
            <a:off x="707572" y="197185"/>
            <a:ext cx="8387268" cy="563231"/>
          </a:xfrm>
        </p:spPr>
        <p:txBody>
          <a:bodyPr/>
          <a:lstStyle/>
          <a:p>
            <a:r>
              <a:rPr lang="en-US" dirty="0">
                <a:latin typeface="Myriad Pro" panose="020B0503030403020204"/>
              </a:rPr>
              <a:t>Monitor Strategy Implementation </a:t>
            </a:r>
            <a:endParaRPr lang="ru-RU" dirty="0"/>
          </a:p>
        </p:txBody>
      </p:sp>
      <p:sp>
        <p:nvSpPr>
          <p:cNvPr id="6" name="Прямоугольник 5"/>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1483" y="3440923"/>
            <a:ext cx="6110111" cy="3061420"/>
          </a:xfrm>
          <a:prstGeom prst="rect">
            <a:avLst/>
          </a:prstGeom>
          <a:effectLst>
            <a:glow rad="101600">
              <a:schemeClr val="accent2">
                <a:satMod val="175000"/>
                <a:alpha val="40000"/>
              </a:schemeClr>
            </a:glow>
          </a:effectLst>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0005" y="2993507"/>
            <a:ext cx="6110111" cy="3061420"/>
          </a:xfrm>
          <a:prstGeom prst="rect">
            <a:avLst/>
          </a:prstGeom>
          <a:effectLst>
            <a:glow rad="101600">
              <a:schemeClr val="accent2">
                <a:satMod val="175000"/>
                <a:alpha val="40000"/>
              </a:schemeClr>
            </a:glow>
          </a:effectLst>
        </p:spPr>
      </p:pic>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020" y="2461446"/>
            <a:ext cx="6118427" cy="3065587"/>
          </a:xfrm>
          <a:prstGeom prst="rect">
            <a:avLst/>
          </a:prstGeom>
          <a:effectLst>
            <a:glow rad="101600">
              <a:schemeClr val="accent2">
                <a:satMod val="175000"/>
                <a:alpha val="40000"/>
              </a:schemeClr>
            </a:glow>
          </a:effectLst>
        </p:spPr>
      </p:pic>
      <p:pic>
        <p:nvPicPr>
          <p:cNvPr id="13" name="Рисунок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6021" y="1944826"/>
            <a:ext cx="6118427" cy="3065586"/>
          </a:xfrm>
          <a:prstGeom prst="rect">
            <a:avLst/>
          </a:prstGeom>
          <a:effectLst>
            <a:glow rad="101600">
              <a:schemeClr val="accent2">
                <a:satMod val="175000"/>
                <a:alpha val="40000"/>
              </a:schemeClr>
            </a:glow>
          </a:effectLst>
        </p:spPr>
      </p:pic>
      <p:pic>
        <p:nvPicPr>
          <p:cNvPr id="15" name="Рисунок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25331" y="1361113"/>
            <a:ext cx="6144118" cy="3078459"/>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2684416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E5A7C481-00CF-4F0D-B7DA-F724674EDD84}"/>
              </a:ext>
            </a:extLst>
          </p:cNvPr>
          <p:cNvSpPr>
            <a:spLocks noGrp="1"/>
          </p:cNvSpPr>
          <p:nvPr>
            <p:ph type="body" sz="quarter" idx="12"/>
          </p:nvPr>
        </p:nvSpPr>
        <p:spPr>
          <a:xfrm>
            <a:off x="707572" y="1406051"/>
            <a:ext cx="3825998" cy="3910029"/>
          </a:xfrm>
        </p:spPr>
        <p:txBody>
          <a:bodyPr/>
          <a:lstStyle/>
          <a:p>
            <a:r>
              <a:rPr lang="en-US" dirty="0"/>
              <a:t>Cockpit is a limited-functionality edition of Business Studio used to enter, view, control and analyze information in Business Studio. </a:t>
            </a:r>
            <a:br>
              <a:rPr lang="en-US" dirty="0"/>
            </a:br>
            <a:endParaRPr lang="ru-RU" dirty="0"/>
          </a:p>
        </p:txBody>
      </p:sp>
      <p:sp>
        <p:nvSpPr>
          <p:cNvPr id="14" name="Номер слайда 13">
            <a:extLst>
              <a:ext uri="{FF2B5EF4-FFF2-40B4-BE49-F238E27FC236}">
                <a16:creationId xmlns:a16="http://schemas.microsoft.com/office/drawing/2014/main" id="{2B576C91-98CB-45B9-B661-A3F9970A7D43}"/>
              </a:ext>
            </a:extLst>
          </p:cNvPr>
          <p:cNvSpPr>
            <a:spLocks noGrp="1"/>
          </p:cNvSpPr>
          <p:nvPr>
            <p:ph type="sldNum" sz="quarter" idx="10"/>
          </p:nvPr>
        </p:nvSpPr>
        <p:spPr/>
        <p:txBody>
          <a:bodyPr/>
          <a:lstStyle/>
          <a:p>
            <a:fld id="{DF85C086-28C9-48CD-B2E9-60C0C96CA922}" type="slidenum">
              <a:rPr lang="ru-RU" smtClean="0"/>
              <a:pPr/>
              <a:t>41</a:t>
            </a:fld>
            <a:endParaRPr lang="ru-RU" dirty="0"/>
          </a:p>
        </p:txBody>
      </p:sp>
      <p:sp>
        <p:nvSpPr>
          <p:cNvPr id="16" name="Заголовок 15">
            <a:extLst>
              <a:ext uri="{FF2B5EF4-FFF2-40B4-BE49-F238E27FC236}">
                <a16:creationId xmlns:a16="http://schemas.microsoft.com/office/drawing/2014/main" id="{CC4B2B5D-5745-45BD-8375-7B0BAC64BC15}"/>
              </a:ext>
            </a:extLst>
          </p:cNvPr>
          <p:cNvSpPr>
            <a:spLocks noGrp="1"/>
          </p:cNvSpPr>
          <p:nvPr>
            <p:ph type="title"/>
          </p:nvPr>
        </p:nvSpPr>
        <p:spPr>
          <a:xfrm>
            <a:off x="707572" y="197185"/>
            <a:ext cx="8387268" cy="563231"/>
          </a:xfrm>
        </p:spPr>
        <p:txBody>
          <a:bodyPr/>
          <a:lstStyle/>
          <a:p>
            <a:r>
              <a:rPr lang="en-US" dirty="0">
                <a:latin typeface="Myriad Pro" panose="020B0503030403020204"/>
              </a:rPr>
              <a:t>Monitor Strategy Implementation </a:t>
            </a:r>
            <a:endParaRPr lang="ru-RU" dirty="0"/>
          </a:p>
        </p:txBody>
      </p:sp>
      <p:sp>
        <p:nvSpPr>
          <p:cNvPr id="6" name="Прямоугольник 5"/>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9149" y="1062807"/>
            <a:ext cx="5659202" cy="4079725"/>
          </a:xfrm>
          <a:prstGeom prst="rect">
            <a:avLst/>
          </a:prstGeom>
          <a:effectLst>
            <a:glow rad="101600">
              <a:schemeClr val="accent2">
                <a:satMod val="175000"/>
                <a:alpha val="40000"/>
              </a:schemeClr>
            </a:glow>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53" y="3171000"/>
            <a:ext cx="5624608" cy="3374766"/>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38188069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E5A7C481-00CF-4F0D-B7DA-F724674EDD84}"/>
              </a:ext>
            </a:extLst>
          </p:cNvPr>
          <p:cNvSpPr>
            <a:spLocks noGrp="1"/>
          </p:cNvSpPr>
          <p:nvPr>
            <p:ph type="body" sz="quarter" idx="12"/>
          </p:nvPr>
        </p:nvSpPr>
        <p:spPr>
          <a:xfrm>
            <a:off x="562606" y="1590851"/>
            <a:ext cx="2883121" cy="3910029"/>
          </a:xfrm>
        </p:spPr>
        <p:txBody>
          <a:bodyPr/>
          <a:lstStyle/>
          <a:p>
            <a:r>
              <a:rPr lang="en-US" b="1" dirty="0"/>
              <a:t>Report generation</a:t>
            </a:r>
            <a:endParaRPr lang="en-US" dirty="0"/>
          </a:p>
          <a:p>
            <a:r>
              <a:rPr lang="en-US" dirty="0"/>
              <a:t>Objective and measure reports are generated in Business Studio in either  MS</a:t>
            </a:r>
            <a:r>
              <a:rPr lang="ru-RU" dirty="0"/>
              <a:t> </a:t>
            </a:r>
            <a:r>
              <a:rPr lang="en-US" dirty="0"/>
              <a:t>Word or MS Excel format.</a:t>
            </a:r>
          </a:p>
          <a:p>
            <a:br>
              <a:rPr lang="en-US" dirty="0"/>
            </a:br>
            <a:br>
              <a:rPr lang="en-US" dirty="0"/>
            </a:br>
            <a:endParaRPr lang="ru-RU" dirty="0"/>
          </a:p>
        </p:txBody>
      </p:sp>
      <p:sp>
        <p:nvSpPr>
          <p:cNvPr id="14" name="Номер слайда 13">
            <a:extLst>
              <a:ext uri="{FF2B5EF4-FFF2-40B4-BE49-F238E27FC236}">
                <a16:creationId xmlns:a16="http://schemas.microsoft.com/office/drawing/2014/main" id="{2B576C91-98CB-45B9-B661-A3F9970A7D43}"/>
              </a:ext>
            </a:extLst>
          </p:cNvPr>
          <p:cNvSpPr>
            <a:spLocks noGrp="1"/>
          </p:cNvSpPr>
          <p:nvPr>
            <p:ph type="sldNum" sz="quarter" idx="10"/>
          </p:nvPr>
        </p:nvSpPr>
        <p:spPr/>
        <p:txBody>
          <a:bodyPr/>
          <a:lstStyle/>
          <a:p>
            <a:fld id="{DF85C086-28C9-48CD-B2E9-60C0C96CA922}" type="slidenum">
              <a:rPr lang="ru-RU" smtClean="0"/>
              <a:pPr/>
              <a:t>42</a:t>
            </a:fld>
            <a:endParaRPr lang="ru-RU" dirty="0"/>
          </a:p>
        </p:txBody>
      </p:sp>
      <p:sp>
        <p:nvSpPr>
          <p:cNvPr id="16" name="Заголовок 15">
            <a:extLst>
              <a:ext uri="{FF2B5EF4-FFF2-40B4-BE49-F238E27FC236}">
                <a16:creationId xmlns:a16="http://schemas.microsoft.com/office/drawing/2014/main" id="{CC4B2B5D-5745-45BD-8375-7B0BAC64BC15}"/>
              </a:ext>
            </a:extLst>
          </p:cNvPr>
          <p:cNvSpPr>
            <a:spLocks noGrp="1"/>
          </p:cNvSpPr>
          <p:nvPr>
            <p:ph type="title"/>
          </p:nvPr>
        </p:nvSpPr>
        <p:spPr>
          <a:xfrm>
            <a:off x="707572" y="197185"/>
            <a:ext cx="8387268" cy="563231"/>
          </a:xfrm>
        </p:spPr>
        <p:txBody>
          <a:bodyPr/>
          <a:lstStyle/>
          <a:p>
            <a:r>
              <a:rPr lang="en-US" dirty="0">
                <a:latin typeface="Myriad Pro" panose="020B0503030403020204"/>
              </a:rPr>
              <a:t>Monitor Strategy Implementation </a:t>
            </a:r>
            <a:endParaRPr lang="ru-RU" dirty="0"/>
          </a:p>
        </p:txBody>
      </p:sp>
      <p:sp>
        <p:nvSpPr>
          <p:cNvPr id="6" name="Прямоугольник 5"/>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5960" y="1590851"/>
            <a:ext cx="3184866" cy="4544037"/>
          </a:xfrm>
          <a:prstGeom prst="rect">
            <a:avLst/>
          </a:prstGeom>
          <a:effectLst>
            <a:glow rad="139700">
              <a:schemeClr val="accent2">
                <a:satMod val="175000"/>
                <a:alpha val="40000"/>
              </a:schemeClr>
            </a:glo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6093" y="2783497"/>
            <a:ext cx="4772722" cy="3351391"/>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1294120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07572" y="197185"/>
            <a:ext cx="5892284" cy="1034129"/>
          </a:xfrm>
        </p:spPr>
        <p:txBody>
          <a:bodyPr/>
          <a:lstStyle/>
          <a:p>
            <a:r>
              <a:rPr lang="en-US" dirty="0">
                <a:latin typeface="Myriad Pro" panose="020B0503030403020204"/>
              </a:rPr>
              <a:t>Collect Nonconformity Messages </a:t>
            </a:r>
            <a:endParaRPr lang="ru-RU" dirty="0"/>
          </a:p>
        </p:txBody>
      </p:sp>
      <p:sp>
        <p:nvSpPr>
          <p:cNvPr id="6" name="Текст 5"/>
          <p:cNvSpPr>
            <a:spLocks noGrp="1"/>
          </p:cNvSpPr>
          <p:nvPr>
            <p:ph type="body" sz="quarter" idx="12"/>
          </p:nvPr>
        </p:nvSpPr>
        <p:spPr>
          <a:xfrm>
            <a:off x="7990375" y="1920073"/>
            <a:ext cx="3751859" cy="3910029"/>
          </a:xfrm>
        </p:spPr>
        <p:txBody>
          <a:bodyPr/>
          <a:lstStyle/>
          <a:p>
            <a:r>
              <a:rPr lang="en-US" dirty="0"/>
              <a:t>The Cockpit module allows entering nonconformity messages from any workstation, thus involving all employees in the quality improvement process.</a:t>
            </a:r>
            <a:br>
              <a:rPr lang="en-US" dirty="0"/>
            </a:br>
            <a:br>
              <a:rPr lang="en-US" dirty="0"/>
            </a:br>
            <a:endParaRPr lang="ru-RU" dirty="0"/>
          </a:p>
        </p:txBody>
      </p:sp>
      <p:sp>
        <p:nvSpPr>
          <p:cNvPr id="8" name="Прямоугольник 7"/>
          <p:cNvSpPr/>
          <p:nvPr/>
        </p:nvSpPr>
        <p:spPr>
          <a:xfrm>
            <a:off x="746" y="212267"/>
            <a:ext cx="180000" cy="964881"/>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72" y="1406354"/>
            <a:ext cx="6199671" cy="5214010"/>
          </a:xfrm>
          <a:prstGeom prst="rect">
            <a:avLst/>
          </a:prstGeom>
          <a:effectLst>
            <a:glow rad="101600">
              <a:schemeClr val="accent2">
                <a:satMod val="175000"/>
                <a:alpha val="40000"/>
              </a:schemeClr>
            </a:glow>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605" y="2750921"/>
            <a:ext cx="4576638" cy="3869443"/>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3618835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E5A7C481-00CF-4F0D-B7DA-F724674EDD84}"/>
              </a:ext>
            </a:extLst>
          </p:cNvPr>
          <p:cNvSpPr>
            <a:spLocks noGrp="1"/>
          </p:cNvSpPr>
          <p:nvPr>
            <p:ph type="body" sz="quarter" idx="12"/>
          </p:nvPr>
        </p:nvSpPr>
        <p:spPr>
          <a:xfrm>
            <a:off x="551455" y="1439505"/>
            <a:ext cx="3825998" cy="3910029"/>
          </a:xfrm>
        </p:spPr>
        <p:txBody>
          <a:bodyPr/>
          <a:lstStyle/>
          <a:p>
            <a:r>
              <a:rPr lang="en-US" dirty="0"/>
              <a:t>The branches mechanism tracks the changes made to the model in each project, prepares various scenarios of changes and sends them for approval to the project working group via Business Studio Portal.</a:t>
            </a:r>
          </a:p>
          <a:p>
            <a:r>
              <a:rPr lang="en-US" dirty="0"/>
              <a:t>Once changes to the company’s business architecture are made, information is transferred from the working branch to the current model and the company starts operating under new conditions. </a:t>
            </a:r>
          </a:p>
          <a:p>
            <a:r>
              <a:rPr lang="en-US" dirty="0"/>
              <a:t>Business Studio Portal notifies the relevant company employees of any changes made to objects in their areas of interest.</a:t>
            </a:r>
          </a:p>
          <a:p>
            <a:br>
              <a:rPr lang="en-US" dirty="0"/>
            </a:br>
            <a:endParaRPr lang="ru-RU" dirty="0"/>
          </a:p>
        </p:txBody>
      </p:sp>
      <p:sp>
        <p:nvSpPr>
          <p:cNvPr id="14" name="Номер слайда 13">
            <a:extLst>
              <a:ext uri="{FF2B5EF4-FFF2-40B4-BE49-F238E27FC236}">
                <a16:creationId xmlns:a16="http://schemas.microsoft.com/office/drawing/2014/main" id="{2B576C91-98CB-45B9-B661-A3F9970A7D43}"/>
              </a:ext>
            </a:extLst>
          </p:cNvPr>
          <p:cNvSpPr>
            <a:spLocks noGrp="1"/>
          </p:cNvSpPr>
          <p:nvPr>
            <p:ph type="sldNum" sz="quarter" idx="10"/>
          </p:nvPr>
        </p:nvSpPr>
        <p:spPr/>
        <p:txBody>
          <a:bodyPr/>
          <a:lstStyle/>
          <a:p>
            <a:fld id="{DF85C086-28C9-48CD-B2E9-60C0C96CA922}" type="slidenum">
              <a:rPr lang="ru-RU" smtClean="0"/>
              <a:pPr/>
              <a:t>44</a:t>
            </a:fld>
            <a:endParaRPr lang="ru-RU" dirty="0"/>
          </a:p>
        </p:txBody>
      </p:sp>
      <p:sp>
        <p:nvSpPr>
          <p:cNvPr id="16" name="Заголовок 15">
            <a:extLst>
              <a:ext uri="{FF2B5EF4-FFF2-40B4-BE49-F238E27FC236}">
                <a16:creationId xmlns:a16="http://schemas.microsoft.com/office/drawing/2014/main" id="{CC4B2B5D-5745-45BD-8375-7B0BAC64BC15}"/>
              </a:ext>
            </a:extLst>
          </p:cNvPr>
          <p:cNvSpPr>
            <a:spLocks noGrp="1"/>
          </p:cNvSpPr>
          <p:nvPr>
            <p:ph type="title"/>
          </p:nvPr>
        </p:nvSpPr>
        <p:spPr>
          <a:xfrm>
            <a:off x="707572" y="197185"/>
            <a:ext cx="8387268" cy="563231"/>
          </a:xfrm>
        </p:spPr>
        <p:txBody>
          <a:bodyPr/>
          <a:lstStyle/>
          <a:p>
            <a:r>
              <a:rPr lang="en-US" dirty="0">
                <a:latin typeface="Myriad Pro" panose="020B0503030403020204"/>
              </a:rPr>
              <a:t>Model Life Cycle Management </a:t>
            </a:r>
            <a:endParaRPr lang="ru-RU" dirty="0"/>
          </a:p>
        </p:txBody>
      </p:sp>
      <p:sp>
        <p:nvSpPr>
          <p:cNvPr id="6" name="Прямоугольник 5"/>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6997" y="2620536"/>
            <a:ext cx="6866817" cy="3440561"/>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27356166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E5A7C481-00CF-4F0D-B7DA-F724674EDD84}"/>
              </a:ext>
            </a:extLst>
          </p:cNvPr>
          <p:cNvSpPr>
            <a:spLocks noGrp="1"/>
          </p:cNvSpPr>
          <p:nvPr>
            <p:ph type="body" sz="quarter" idx="12"/>
          </p:nvPr>
        </p:nvSpPr>
        <p:spPr>
          <a:xfrm>
            <a:off x="514220" y="1038062"/>
            <a:ext cx="10309834" cy="980309"/>
          </a:xfrm>
        </p:spPr>
        <p:txBody>
          <a:bodyPr/>
          <a:lstStyle/>
          <a:p>
            <a:r>
              <a:rPr lang="en-US" dirty="0"/>
              <a:t>A model may be developed in multiple languages. The language used in the model can be changed both in the program interface and on Business Studio Portal. Translation options are convenient: you can enter data in all languages at once or translate the model into other languages later.</a:t>
            </a:r>
            <a:br>
              <a:rPr lang="en-US" dirty="0"/>
            </a:br>
            <a:endParaRPr lang="ru-RU" dirty="0"/>
          </a:p>
        </p:txBody>
      </p:sp>
      <p:sp>
        <p:nvSpPr>
          <p:cNvPr id="14" name="Номер слайда 13">
            <a:extLst>
              <a:ext uri="{FF2B5EF4-FFF2-40B4-BE49-F238E27FC236}">
                <a16:creationId xmlns:a16="http://schemas.microsoft.com/office/drawing/2014/main" id="{2B576C91-98CB-45B9-B661-A3F9970A7D43}"/>
              </a:ext>
            </a:extLst>
          </p:cNvPr>
          <p:cNvSpPr>
            <a:spLocks noGrp="1"/>
          </p:cNvSpPr>
          <p:nvPr>
            <p:ph type="sldNum" sz="quarter" idx="10"/>
          </p:nvPr>
        </p:nvSpPr>
        <p:spPr/>
        <p:txBody>
          <a:bodyPr/>
          <a:lstStyle/>
          <a:p>
            <a:fld id="{DF85C086-28C9-48CD-B2E9-60C0C96CA922}" type="slidenum">
              <a:rPr lang="ru-RU" smtClean="0"/>
              <a:pPr/>
              <a:t>45</a:t>
            </a:fld>
            <a:endParaRPr lang="ru-RU" dirty="0"/>
          </a:p>
        </p:txBody>
      </p:sp>
      <p:sp>
        <p:nvSpPr>
          <p:cNvPr id="16" name="Заголовок 15">
            <a:extLst>
              <a:ext uri="{FF2B5EF4-FFF2-40B4-BE49-F238E27FC236}">
                <a16:creationId xmlns:a16="http://schemas.microsoft.com/office/drawing/2014/main" id="{CC4B2B5D-5745-45BD-8375-7B0BAC64BC15}"/>
              </a:ext>
            </a:extLst>
          </p:cNvPr>
          <p:cNvSpPr>
            <a:spLocks noGrp="1"/>
          </p:cNvSpPr>
          <p:nvPr>
            <p:ph type="title"/>
          </p:nvPr>
        </p:nvSpPr>
        <p:spPr>
          <a:xfrm>
            <a:off x="707572" y="197185"/>
            <a:ext cx="8387268" cy="563231"/>
          </a:xfrm>
        </p:spPr>
        <p:txBody>
          <a:bodyPr/>
          <a:lstStyle/>
          <a:p>
            <a:r>
              <a:rPr lang="en-US" dirty="0">
                <a:latin typeface="Myriad Pro" panose="020B0503030403020204"/>
              </a:rPr>
              <a:t>Support of Multi-Language Models</a:t>
            </a:r>
            <a:endParaRPr lang="ru-RU" dirty="0"/>
          </a:p>
        </p:txBody>
      </p:sp>
      <p:sp>
        <p:nvSpPr>
          <p:cNvPr id="6" name="Прямоугольник 5"/>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220" y="2157194"/>
            <a:ext cx="5800948" cy="4124035"/>
          </a:xfrm>
          <a:prstGeom prst="rect">
            <a:avLst/>
          </a:prstGeom>
          <a:effectLst>
            <a:glow rad="101600">
              <a:schemeClr val="accent2">
                <a:satMod val="175000"/>
                <a:alpha val="40000"/>
              </a:schemeClr>
            </a:glow>
          </a:effectLst>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0717" y="2018371"/>
            <a:ext cx="6178983" cy="4401681"/>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41769547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Номер слайда 13">
            <a:extLst>
              <a:ext uri="{FF2B5EF4-FFF2-40B4-BE49-F238E27FC236}">
                <a16:creationId xmlns:a16="http://schemas.microsoft.com/office/drawing/2014/main" id="{2B576C91-98CB-45B9-B661-A3F9970A7D43}"/>
              </a:ext>
            </a:extLst>
          </p:cNvPr>
          <p:cNvSpPr>
            <a:spLocks noGrp="1"/>
          </p:cNvSpPr>
          <p:nvPr>
            <p:ph type="sldNum" sz="quarter" idx="10"/>
          </p:nvPr>
        </p:nvSpPr>
        <p:spPr/>
        <p:txBody>
          <a:bodyPr/>
          <a:lstStyle/>
          <a:p>
            <a:fld id="{DF85C086-28C9-48CD-B2E9-60C0C96CA922}" type="slidenum">
              <a:rPr lang="ru-RU" smtClean="0"/>
              <a:pPr/>
              <a:t>46</a:t>
            </a:fld>
            <a:endParaRPr lang="ru-RU" dirty="0"/>
          </a:p>
        </p:txBody>
      </p:sp>
      <p:sp>
        <p:nvSpPr>
          <p:cNvPr id="16" name="Заголовок 15">
            <a:extLst>
              <a:ext uri="{FF2B5EF4-FFF2-40B4-BE49-F238E27FC236}">
                <a16:creationId xmlns:a16="http://schemas.microsoft.com/office/drawing/2014/main" id="{CC4B2B5D-5745-45BD-8375-7B0BAC64BC15}"/>
              </a:ext>
            </a:extLst>
          </p:cNvPr>
          <p:cNvSpPr>
            <a:spLocks noGrp="1"/>
          </p:cNvSpPr>
          <p:nvPr>
            <p:ph type="title"/>
          </p:nvPr>
        </p:nvSpPr>
        <p:spPr>
          <a:xfrm>
            <a:off x="707572" y="197185"/>
            <a:ext cx="8387268" cy="563231"/>
          </a:xfrm>
        </p:spPr>
        <p:txBody>
          <a:bodyPr/>
          <a:lstStyle/>
          <a:p>
            <a:r>
              <a:rPr lang="en-US" dirty="0">
                <a:latin typeface="Myriad Pro" panose="020B0503030403020204"/>
              </a:rPr>
              <a:t>Support of Multi-Language Models</a:t>
            </a:r>
            <a:endParaRPr lang="ru-RU" dirty="0"/>
          </a:p>
        </p:txBody>
      </p:sp>
      <p:sp>
        <p:nvSpPr>
          <p:cNvPr id="6" name="Прямоугольник 5"/>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232" y="1408580"/>
            <a:ext cx="10366473" cy="5194034"/>
          </a:xfrm>
          <a:prstGeom prst="rect">
            <a:avLst/>
          </a:prstGeom>
          <a:effectLst>
            <a:glow rad="101600">
              <a:schemeClr val="accent2">
                <a:satMod val="175000"/>
                <a:alpha val="40000"/>
              </a:schemeClr>
            </a:glow>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961" y="1066251"/>
            <a:ext cx="10426390" cy="5224055"/>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8966512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E5A7C481-00CF-4F0D-B7DA-F724674EDD84}"/>
              </a:ext>
            </a:extLst>
          </p:cNvPr>
          <p:cNvSpPr>
            <a:spLocks noGrp="1"/>
          </p:cNvSpPr>
          <p:nvPr>
            <p:ph type="body" sz="quarter" idx="12"/>
          </p:nvPr>
        </p:nvSpPr>
        <p:spPr>
          <a:xfrm>
            <a:off x="707572" y="1218059"/>
            <a:ext cx="5369843" cy="3910029"/>
          </a:xfrm>
        </p:spPr>
        <p:txBody>
          <a:bodyPr/>
          <a:lstStyle/>
          <a:p>
            <a:r>
              <a:rPr lang="en-US" sz="1300" dirty="0"/>
              <a:t>Business Studio allows users to develop, implement and prepare a management system for certification in compliance with the regulatory requirements of ISO standards (ISO 9001, ISO 14001 and others).</a:t>
            </a:r>
          </a:p>
          <a:p>
            <a:r>
              <a:rPr lang="en-US" sz="1300" dirty="0"/>
              <a:t>Business Studio facilitates implementation of the following stages of QMS development and maintenance:</a:t>
            </a:r>
          </a:p>
          <a:p>
            <a:pPr marL="285750" indent="-285750">
              <a:buFont typeface="Courier New" panose="02070309020205020404" pitchFamily="49" charset="0"/>
              <a:buChar char="o"/>
            </a:pPr>
            <a:r>
              <a:rPr lang="en-US" sz="1300" dirty="0"/>
              <a:t>Develop quality objectives</a:t>
            </a:r>
          </a:p>
          <a:p>
            <a:pPr marL="285750" indent="-285750">
              <a:buFont typeface="Courier New" panose="02070309020205020404" pitchFamily="49" charset="0"/>
              <a:buChar char="o"/>
            </a:pPr>
            <a:r>
              <a:rPr lang="en-US" sz="1300" dirty="0"/>
              <a:t>Identify and describe main and auxiliary processes</a:t>
            </a:r>
          </a:p>
          <a:p>
            <a:pPr marL="285750" indent="-285750">
              <a:buFont typeface="Courier New" panose="02070309020205020404" pitchFamily="49" charset="0"/>
              <a:buChar char="o"/>
            </a:pPr>
            <a:r>
              <a:rPr lang="en-US" sz="1300" dirty="0"/>
              <a:t>Develop process measures</a:t>
            </a:r>
          </a:p>
          <a:p>
            <a:pPr marL="285750" indent="-285750">
              <a:buFont typeface="Courier New" panose="02070309020205020404" pitchFamily="49" charset="0"/>
              <a:buChar char="o"/>
            </a:pPr>
            <a:r>
              <a:rPr lang="en-US" sz="1300" dirty="0"/>
              <a:t>Develop QMS documentation</a:t>
            </a:r>
          </a:p>
          <a:p>
            <a:pPr marL="285750" indent="-285750">
              <a:buFont typeface="Courier New" panose="02070309020205020404" pitchFamily="49" charset="0"/>
              <a:buChar char="o"/>
            </a:pPr>
            <a:r>
              <a:rPr lang="en-US" sz="1300" dirty="0"/>
              <a:t>Familiarize personnel with the documentation </a:t>
            </a:r>
          </a:p>
          <a:p>
            <a:pPr marL="285750" indent="-285750">
              <a:buFont typeface="Courier New" panose="02070309020205020404" pitchFamily="49" charset="0"/>
              <a:buChar char="o"/>
            </a:pPr>
            <a:r>
              <a:rPr lang="en-US" sz="1300" dirty="0"/>
              <a:t>Update QMS documentation</a:t>
            </a:r>
          </a:p>
          <a:p>
            <a:pPr marL="285750" indent="-285750">
              <a:buFont typeface="Courier New" panose="02070309020205020404" pitchFamily="49" charset="0"/>
              <a:buChar char="o"/>
            </a:pPr>
            <a:r>
              <a:rPr lang="en-US" sz="1300" dirty="0"/>
              <a:t>Collect measurement results</a:t>
            </a:r>
          </a:p>
          <a:p>
            <a:pPr marL="285750" indent="-285750">
              <a:buFont typeface="Courier New" panose="02070309020205020404" pitchFamily="49" charset="0"/>
              <a:buChar char="o"/>
            </a:pPr>
            <a:r>
              <a:rPr lang="en-US" sz="1300" dirty="0"/>
              <a:t>Plan and implement internal audits</a:t>
            </a:r>
          </a:p>
          <a:p>
            <a:pPr marL="285750" indent="-285750">
              <a:buFont typeface="Courier New" panose="02070309020205020404" pitchFamily="49" charset="0"/>
              <a:buChar char="o"/>
            </a:pPr>
            <a:r>
              <a:rPr lang="en-US" sz="1300" dirty="0"/>
              <a:t>Analyze data</a:t>
            </a:r>
          </a:p>
          <a:p>
            <a:pPr marL="285750" indent="-285750">
              <a:buFont typeface="Courier New" panose="02070309020205020404" pitchFamily="49" charset="0"/>
              <a:buChar char="o"/>
            </a:pPr>
            <a:r>
              <a:rPr lang="en-US" sz="1300" dirty="0"/>
              <a:t>Develop corrective and</a:t>
            </a:r>
            <a:br>
              <a:rPr lang="en-US" sz="1300" dirty="0"/>
            </a:br>
            <a:r>
              <a:rPr lang="en-US" sz="1300" dirty="0"/>
              <a:t>preventive actions to eliminate</a:t>
            </a:r>
            <a:br>
              <a:rPr lang="en-US" sz="1300" dirty="0"/>
            </a:br>
            <a:r>
              <a:rPr lang="en-US" sz="1300" dirty="0"/>
              <a:t>nonconformities</a:t>
            </a:r>
          </a:p>
          <a:p>
            <a:pPr marL="285750" indent="-285750">
              <a:buFont typeface="Courier New" panose="02070309020205020404" pitchFamily="49" charset="0"/>
              <a:buChar char="o"/>
            </a:pPr>
            <a:r>
              <a:rPr lang="en-US" sz="1300" dirty="0"/>
              <a:t>Prepare for certification</a:t>
            </a:r>
          </a:p>
          <a:p>
            <a:br>
              <a:rPr lang="en-US" sz="1300" dirty="0"/>
            </a:br>
            <a:endParaRPr lang="en-US" sz="1300" dirty="0"/>
          </a:p>
          <a:p>
            <a:br>
              <a:rPr lang="en-US" sz="1300" dirty="0"/>
            </a:br>
            <a:endParaRPr lang="ru-RU" sz="1300" dirty="0"/>
          </a:p>
        </p:txBody>
      </p:sp>
      <p:sp>
        <p:nvSpPr>
          <p:cNvPr id="14" name="Номер слайда 13">
            <a:extLst>
              <a:ext uri="{FF2B5EF4-FFF2-40B4-BE49-F238E27FC236}">
                <a16:creationId xmlns:a16="http://schemas.microsoft.com/office/drawing/2014/main" id="{2B576C91-98CB-45B9-B661-A3F9970A7D43}"/>
              </a:ext>
            </a:extLst>
          </p:cNvPr>
          <p:cNvSpPr>
            <a:spLocks noGrp="1"/>
          </p:cNvSpPr>
          <p:nvPr>
            <p:ph type="sldNum" sz="quarter" idx="10"/>
          </p:nvPr>
        </p:nvSpPr>
        <p:spPr/>
        <p:txBody>
          <a:bodyPr/>
          <a:lstStyle/>
          <a:p>
            <a:fld id="{DF85C086-28C9-48CD-B2E9-60C0C96CA922}" type="slidenum">
              <a:rPr lang="ru-RU" smtClean="0"/>
              <a:pPr/>
              <a:t>47</a:t>
            </a:fld>
            <a:endParaRPr lang="ru-RU" dirty="0"/>
          </a:p>
        </p:txBody>
      </p:sp>
      <p:sp>
        <p:nvSpPr>
          <p:cNvPr id="16" name="Заголовок 15">
            <a:extLst>
              <a:ext uri="{FF2B5EF4-FFF2-40B4-BE49-F238E27FC236}">
                <a16:creationId xmlns:a16="http://schemas.microsoft.com/office/drawing/2014/main" id="{CC4B2B5D-5745-45BD-8375-7B0BAC64BC15}"/>
              </a:ext>
            </a:extLst>
          </p:cNvPr>
          <p:cNvSpPr>
            <a:spLocks noGrp="1"/>
          </p:cNvSpPr>
          <p:nvPr>
            <p:ph type="title"/>
          </p:nvPr>
        </p:nvSpPr>
        <p:spPr>
          <a:xfrm>
            <a:off x="707572" y="197185"/>
            <a:ext cx="8387268" cy="563231"/>
          </a:xfrm>
        </p:spPr>
        <p:txBody>
          <a:bodyPr/>
          <a:lstStyle/>
          <a:p>
            <a:r>
              <a:rPr lang="en-US" dirty="0">
                <a:latin typeface="Myriad Pro" panose="020B0503030403020204"/>
              </a:rPr>
              <a:t>Quality Management System Support </a:t>
            </a:r>
            <a:endParaRPr lang="ru-RU" dirty="0"/>
          </a:p>
        </p:txBody>
      </p:sp>
      <p:sp>
        <p:nvSpPr>
          <p:cNvPr id="6" name="Прямоугольник 5"/>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4117" y="1279879"/>
            <a:ext cx="3635298" cy="3848210"/>
          </a:xfrm>
          <a:prstGeom prst="rect">
            <a:avLst/>
          </a:prstGeom>
          <a:effectLst>
            <a:glow rad="101600">
              <a:schemeClr val="accent2">
                <a:satMod val="175000"/>
                <a:alpha val="40000"/>
              </a:schemeClr>
            </a:glow>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781" y="5283536"/>
            <a:ext cx="6744840" cy="981068"/>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20466044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quarter" idx="12"/>
          </p:nvPr>
        </p:nvSpPr>
        <p:spPr>
          <a:xfrm>
            <a:off x="7979224" y="1860660"/>
            <a:ext cx="3751859" cy="3910029"/>
          </a:xfrm>
        </p:spPr>
        <p:txBody>
          <a:bodyPr/>
          <a:lstStyle/>
          <a:p>
            <a:r>
              <a:rPr lang="en-US" dirty="0"/>
              <a:t>On IDEF0 diagrams, Basic Flowcharts and Cross-functional Flowcharts, the requirements to process results can be specified in arrow properties.</a:t>
            </a:r>
          </a:p>
          <a:p>
            <a:br>
              <a:rPr lang="en-US" dirty="0"/>
            </a:br>
            <a:br>
              <a:rPr lang="en-US" dirty="0"/>
            </a:br>
            <a:endParaRPr lang="ru-RU" dirty="0"/>
          </a:p>
        </p:txBody>
      </p:sp>
      <p:sp>
        <p:nvSpPr>
          <p:cNvPr id="9" name="Заголовок 15">
            <a:extLst>
              <a:ext uri="{FF2B5EF4-FFF2-40B4-BE49-F238E27FC236}">
                <a16:creationId xmlns:a16="http://schemas.microsoft.com/office/drawing/2014/main" id="{CC4B2B5D-5745-45BD-8375-7B0BAC64BC15}"/>
              </a:ext>
            </a:extLst>
          </p:cNvPr>
          <p:cNvSpPr txBox="1">
            <a:spLocks/>
          </p:cNvSpPr>
          <p:nvPr/>
        </p:nvSpPr>
        <p:spPr>
          <a:xfrm>
            <a:off x="707572" y="197185"/>
            <a:ext cx="8387268" cy="1034129"/>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3400" kern="1200" baseline="0">
                <a:solidFill>
                  <a:schemeClr val="tx1"/>
                </a:solidFill>
                <a:latin typeface="PT Sans" panose="020B0503020203020204" pitchFamily="34" charset="-52"/>
                <a:ea typeface="+mj-ea"/>
                <a:cs typeface="+mj-cs"/>
              </a:defRPr>
            </a:lvl1pPr>
          </a:lstStyle>
          <a:p>
            <a:r>
              <a:rPr lang="en-US" dirty="0">
                <a:latin typeface="Myriad Pro" panose="020B0503030403020204"/>
              </a:rPr>
              <a:t>Quality Management System </a:t>
            </a:r>
          </a:p>
          <a:p>
            <a:r>
              <a:rPr lang="en-US" dirty="0">
                <a:latin typeface="Myriad Pro" panose="020B0503030403020204"/>
              </a:rPr>
              <a:t>Support </a:t>
            </a:r>
            <a:endParaRPr lang="ru-RU" dirty="0"/>
          </a:p>
        </p:txBody>
      </p:sp>
      <p:sp>
        <p:nvSpPr>
          <p:cNvPr id="10" name="Прямоугольник 9"/>
          <p:cNvSpPr/>
          <p:nvPr/>
        </p:nvSpPr>
        <p:spPr>
          <a:xfrm>
            <a:off x="746" y="212267"/>
            <a:ext cx="180000" cy="964881"/>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839" y="1921927"/>
            <a:ext cx="7015104" cy="3787497"/>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17333576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DF85C086-28C9-48CD-B2E9-60C0C96CA922}" type="slidenum">
              <a:rPr lang="ru-RU" smtClean="0"/>
              <a:pPr/>
              <a:t>49</a:t>
            </a:fld>
            <a:endParaRPr lang="ru-RU" dirty="0"/>
          </a:p>
        </p:txBody>
      </p:sp>
      <p:sp>
        <p:nvSpPr>
          <p:cNvPr id="4" name="Прямоугольник 3"/>
          <p:cNvSpPr/>
          <p:nvPr/>
        </p:nvSpPr>
        <p:spPr>
          <a:xfrm>
            <a:off x="746" y="212267"/>
            <a:ext cx="180000" cy="964881"/>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Заголовок 15">
            <a:extLst>
              <a:ext uri="{FF2B5EF4-FFF2-40B4-BE49-F238E27FC236}">
                <a16:creationId xmlns:a16="http://schemas.microsoft.com/office/drawing/2014/main" id="{CC4B2B5D-5745-45BD-8375-7B0BAC64BC15}"/>
              </a:ext>
            </a:extLst>
          </p:cNvPr>
          <p:cNvSpPr txBox="1">
            <a:spLocks/>
          </p:cNvSpPr>
          <p:nvPr/>
        </p:nvSpPr>
        <p:spPr>
          <a:xfrm>
            <a:off x="707572" y="197185"/>
            <a:ext cx="8387268" cy="1034129"/>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sz="3400" kern="1200" baseline="0">
                <a:solidFill>
                  <a:schemeClr val="tx1"/>
                </a:solidFill>
                <a:latin typeface="PT Sans" panose="020B0503020203020204" pitchFamily="34" charset="-52"/>
                <a:ea typeface="+mj-ea"/>
                <a:cs typeface="+mj-cs"/>
              </a:defRPr>
            </a:lvl1pPr>
          </a:lstStyle>
          <a:p>
            <a:r>
              <a:rPr lang="en-US" dirty="0">
                <a:latin typeface="Myriad Pro" panose="020B0503030403020204"/>
              </a:rPr>
              <a:t>Quality Management System </a:t>
            </a:r>
          </a:p>
          <a:p>
            <a:r>
              <a:rPr lang="en-US" dirty="0">
                <a:latin typeface="Myriad Pro" panose="020B0503030403020204"/>
              </a:rPr>
              <a:t>Support </a:t>
            </a:r>
            <a:endParaRPr lang="ru-RU"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0994" y="998230"/>
            <a:ext cx="7737695" cy="5859770"/>
          </a:xfrm>
          <a:prstGeom prst="rect">
            <a:avLst/>
          </a:prstGeom>
        </p:spPr>
      </p:pic>
    </p:spTree>
    <p:extLst>
      <p:ext uri="{BB962C8B-B14F-4D97-AF65-F5344CB8AC3E}">
        <p14:creationId xmlns:p14="http://schemas.microsoft.com/office/powerpoint/2010/main" val="4152756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DF85C086-28C9-48CD-B2E9-60C0C96CA922}" type="slidenum">
              <a:rPr lang="ru-RU" smtClean="0"/>
              <a:pPr/>
              <a:t>5</a:t>
            </a:fld>
            <a:endParaRPr lang="ru-RU" dirty="0"/>
          </a:p>
        </p:txBody>
      </p:sp>
      <p:sp>
        <p:nvSpPr>
          <p:cNvPr id="3" name="Заголовок 2"/>
          <p:cNvSpPr>
            <a:spLocks noGrp="1"/>
          </p:cNvSpPr>
          <p:nvPr>
            <p:ph type="title"/>
          </p:nvPr>
        </p:nvSpPr>
        <p:spPr>
          <a:xfrm>
            <a:off x="707572" y="197185"/>
            <a:ext cx="8387268" cy="563231"/>
          </a:xfrm>
        </p:spPr>
        <p:txBody>
          <a:bodyPr/>
          <a:lstStyle/>
          <a:p>
            <a:r>
              <a:rPr lang="en-US" dirty="0">
                <a:latin typeface="+mn-lt"/>
              </a:rPr>
              <a:t>Business Needs</a:t>
            </a:r>
            <a:endParaRPr lang="ru-RU" dirty="0">
              <a:latin typeface="+mn-lt"/>
            </a:endParaRPr>
          </a:p>
        </p:txBody>
      </p:sp>
      <p:sp>
        <p:nvSpPr>
          <p:cNvPr id="4" name="Прямоугольник 3"/>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584" y="292336"/>
            <a:ext cx="6267231" cy="6273328"/>
          </a:xfrm>
          <a:prstGeom prst="rect">
            <a:avLst/>
          </a:prstGeom>
        </p:spPr>
      </p:pic>
      <p:sp>
        <p:nvSpPr>
          <p:cNvPr id="6" name="Текст 6"/>
          <p:cNvSpPr txBox="1">
            <a:spLocks/>
          </p:cNvSpPr>
          <p:nvPr/>
        </p:nvSpPr>
        <p:spPr>
          <a:xfrm>
            <a:off x="1109016" y="2035010"/>
            <a:ext cx="5345269" cy="50179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9DBC"/>
              </a:buClr>
              <a:buSzPct val="100000"/>
              <a:buNone/>
              <a:tabLst>
                <a:tab pos="449263" algn="l"/>
              </a:tabLst>
            </a:pPr>
            <a:r>
              <a:rPr lang="en-US" sz="2000" dirty="0"/>
              <a:t>Business Studio is used to:</a:t>
            </a:r>
          </a:p>
          <a:p>
            <a:pPr marL="449263" indent="-449263">
              <a:buClr>
                <a:srgbClr val="009DBC"/>
              </a:buClr>
              <a:buSzPct val="100000"/>
              <a:buBlip>
                <a:blip r:embed="rId3"/>
              </a:buBlip>
              <a:tabLst>
                <a:tab pos="449263" algn="l"/>
              </a:tabLst>
            </a:pPr>
            <a:r>
              <a:rPr lang="en-US" sz="1800" dirty="0">
                <a:solidFill>
                  <a:srgbClr val="F8F8F8"/>
                </a:solidFill>
              </a:rPr>
              <a:t>Develop the company strategy</a:t>
            </a:r>
          </a:p>
          <a:p>
            <a:pPr marL="449263" indent="-449263">
              <a:buClr>
                <a:srgbClr val="009DBC"/>
              </a:buClr>
              <a:buSzPct val="100000"/>
              <a:buBlip>
                <a:blip r:embed="rId3"/>
              </a:buBlip>
              <a:tabLst>
                <a:tab pos="449263" algn="l"/>
              </a:tabLst>
            </a:pPr>
            <a:r>
              <a:rPr lang="en-US" sz="1800" dirty="0">
                <a:solidFill>
                  <a:srgbClr val="F8F8F8"/>
                </a:solidFill>
              </a:rPr>
              <a:t>Standardize, optimize, and re-engineer business processes </a:t>
            </a:r>
          </a:p>
          <a:p>
            <a:pPr marL="449263" indent="-449263">
              <a:buClr>
                <a:srgbClr val="009DBC"/>
              </a:buClr>
              <a:buSzPct val="100000"/>
              <a:buBlip>
                <a:blip r:embed="rId3"/>
              </a:buBlip>
              <a:tabLst>
                <a:tab pos="449263" algn="l"/>
              </a:tabLst>
            </a:pPr>
            <a:r>
              <a:rPr lang="en-US" sz="1800" dirty="0">
                <a:solidFill>
                  <a:srgbClr val="F8F8F8"/>
                </a:solidFill>
              </a:rPr>
              <a:t>Create a knowledge base on company structure and operation for employees </a:t>
            </a:r>
          </a:p>
          <a:p>
            <a:pPr marL="449263" indent="-449263">
              <a:buClr>
                <a:srgbClr val="009DBC"/>
              </a:buClr>
              <a:buSzPct val="100000"/>
              <a:buBlip>
                <a:blip r:embed="rId3"/>
              </a:buBlip>
              <a:tabLst>
                <a:tab pos="449263" algn="l"/>
              </a:tabLst>
            </a:pPr>
            <a:r>
              <a:rPr lang="en-US" sz="1800" dirty="0">
                <a:solidFill>
                  <a:srgbClr val="F8F8F8"/>
                </a:solidFill>
              </a:rPr>
              <a:t>Implement a quality management system</a:t>
            </a:r>
          </a:p>
          <a:p>
            <a:pPr marL="449263" indent="-449263">
              <a:buClr>
                <a:srgbClr val="009DBC"/>
              </a:buClr>
              <a:buSzPct val="100000"/>
              <a:buBlip>
                <a:blip r:embed="rId3"/>
              </a:buBlip>
              <a:tabLst>
                <a:tab pos="449263" algn="l"/>
              </a:tabLst>
            </a:pPr>
            <a:r>
              <a:rPr lang="en-US" sz="1800" dirty="0">
                <a:solidFill>
                  <a:srgbClr val="F8F8F8"/>
                </a:solidFill>
              </a:rPr>
              <a:t>Develop a KPI-based motivation system </a:t>
            </a:r>
          </a:p>
          <a:p>
            <a:pPr marL="449263" indent="-449263">
              <a:buClr>
                <a:srgbClr val="009DBC"/>
              </a:buClr>
              <a:buSzPct val="100000"/>
              <a:buBlip>
                <a:blip r:embed="rId3"/>
              </a:buBlip>
              <a:tabLst>
                <a:tab pos="449263" algn="l"/>
              </a:tabLst>
            </a:pPr>
            <a:r>
              <a:rPr lang="en-US" sz="1800" dirty="0">
                <a:solidFill>
                  <a:srgbClr val="F8F8F8"/>
                </a:solidFill>
              </a:rPr>
              <a:t>Implement information systems</a:t>
            </a:r>
          </a:p>
          <a:p>
            <a:pPr marL="449263" indent="-449263">
              <a:buClr>
                <a:srgbClr val="009DBC"/>
              </a:buClr>
              <a:buSzPct val="100000"/>
              <a:buFont typeface="Arial" panose="020B0604020202020204" pitchFamily="34" charset="0"/>
              <a:buBlip>
                <a:blip r:embed="rId3"/>
              </a:buBlip>
              <a:tabLst>
                <a:tab pos="449263" algn="l"/>
              </a:tabLst>
            </a:pPr>
            <a:endParaRPr lang="ru-RU" sz="1800" dirty="0"/>
          </a:p>
          <a:p>
            <a:pPr marL="449263" indent="-449263">
              <a:buClr>
                <a:srgbClr val="009DBC"/>
              </a:buClr>
              <a:buSzPct val="100000"/>
              <a:buFont typeface="Arial" panose="020B0604020202020204" pitchFamily="34" charset="0"/>
              <a:buBlip>
                <a:blip r:embed="rId3"/>
              </a:buBlip>
              <a:tabLst>
                <a:tab pos="449263" algn="l"/>
              </a:tabLst>
            </a:pPr>
            <a:endParaRPr lang="ru-RU" sz="1800" dirty="0"/>
          </a:p>
        </p:txBody>
      </p:sp>
    </p:spTree>
    <p:extLst>
      <p:ext uri="{BB962C8B-B14F-4D97-AF65-F5344CB8AC3E}">
        <p14:creationId xmlns:p14="http://schemas.microsoft.com/office/powerpoint/2010/main" val="29321691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E5A7C481-00CF-4F0D-B7DA-F724674EDD84}"/>
              </a:ext>
            </a:extLst>
          </p:cNvPr>
          <p:cNvSpPr>
            <a:spLocks noGrp="1"/>
          </p:cNvSpPr>
          <p:nvPr>
            <p:ph type="body" sz="quarter" idx="12"/>
          </p:nvPr>
        </p:nvSpPr>
        <p:spPr>
          <a:xfrm>
            <a:off x="707572" y="1330623"/>
            <a:ext cx="3396077" cy="3910029"/>
          </a:xfrm>
        </p:spPr>
        <p:txBody>
          <a:bodyPr/>
          <a:lstStyle/>
          <a:p>
            <a:r>
              <a:rPr lang="en-US" dirty="0"/>
              <a:t>Business Studio supports:</a:t>
            </a:r>
            <a:endParaRPr lang="en-US" sz="1400" dirty="0"/>
          </a:p>
          <a:p>
            <a:pPr marL="285750" indent="-285750">
              <a:buFont typeface="Courier New" panose="02070309020205020404" pitchFamily="49" charset="0"/>
              <a:buChar char="o"/>
            </a:pPr>
            <a:r>
              <a:rPr lang="en-US" dirty="0"/>
              <a:t>Audit planning</a:t>
            </a:r>
            <a:endParaRPr lang="en-US" sz="1400" dirty="0"/>
          </a:p>
          <a:p>
            <a:pPr marL="285750" indent="-285750">
              <a:buFont typeface="Courier New" panose="02070309020205020404" pitchFamily="49" charset="0"/>
              <a:buChar char="o"/>
            </a:pPr>
            <a:r>
              <a:rPr lang="en-US" dirty="0"/>
              <a:t>A plan-based audit schedule </a:t>
            </a:r>
            <a:endParaRPr lang="en-US" sz="1400" dirty="0"/>
          </a:p>
          <a:p>
            <a:pPr marL="285750" indent="-285750">
              <a:buFont typeface="Courier New" panose="02070309020205020404" pitchFamily="49" charset="0"/>
              <a:buChar char="o"/>
            </a:pPr>
            <a:r>
              <a:rPr lang="en-US" dirty="0"/>
              <a:t>Registration of audit results </a:t>
            </a:r>
            <a:endParaRPr lang="en-US" sz="1400" dirty="0"/>
          </a:p>
          <a:p>
            <a:pPr marL="285750" indent="-285750">
              <a:buFont typeface="Courier New" panose="02070309020205020404" pitchFamily="49" charset="0"/>
              <a:buChar char="o"/>
            </a:pPr>
            <a:r>
              <a:rPr lang="en-US" dirty="0"/>
              <a:t>Generation of result-based reports</a:t>
            </a:r>
            <a:endParaRPr lang="en-US" sz="1400" dirty="0"/>
          </a:p>
          <a:p>
            <a:br>
              <a:rPr lang="en-US" sz="1400" dirty="0"/>
            </a:br>
            <a:br>
              <a:rPr lang="en-US" sz="1300" dirty="0"/>
            </a:br>
            <a:endParaRPr lang="en-US" sz="1300" dirty="0"/>
          </a:p>
          <a:p>
            <a:br>
              <a:rPr lang="en-US" sz="1300" dirty="0"/>
            </a:br>
            <a:endParaRPr lang="ru-RU" sz="1300" dirty="0"/>
          </a:p>
        </p:txBody>
      </p:sp>
      <p:sp>
        <p:nvSpPr>
          <p:cNvPr id="14" name="Номер слайда 13">
            <a:extLst>
              <a:ext uri="{FF2B5EF4-FFF2-40B4-BE49-F238E27FC236}">
                <a16:creationId xmlns:a16="http://schemas.microsoft.com/office/drawing/2014/main" id="{2B576C91-98CB-45B9-B661-A3F9970A7D43}"/>
              </a:ext>
            </a:extLst>
          </p:cNvPr>
          <p:cNvSpPr>
            <a:spLocks noGrp="1"/>
          </p:cNvSpPr>
          <p:nvPr>
            <p:ph type="sldNum" sz="quarter" idx="10"/>
          </p:nvPr>
        </p:nvSpPr>
        <p:spPr/>
        <p:txBody>
          <a:bodyPr/>
          <a:lstStyle/>
          <a:p>
            <a:fld id="{DF85C086-28C9-48CD-B2E9-60C0C96CA922}" type="slidenum">
              <a:rPr lang="ru-RU" smtClean="0"/>
              <a:pPr/>
              <a:t>50</a:t>
            </a:fld>
            <a:endParaRPr lang="ru-RU" dirty="0"/>
          </a:p>
        </p:txBody>
      </p:sp>
      <p:sp>
        <p:nvSpPr>
          <p:cNvPr id="16" name="Заголовок 15">
            <a:extLst>
              <a:ext uri="{FF2B5EF4-FFF2-40B4-BE49-F238E27FC236}">
                <a16:creationId xmlns:a16="http://schemas.microsoft.com/office/drawing/2014/main" id="{CC4B2B5D-5745-45BD-8375-7B0BAC64BC15}"/>
              </a:ext>
            </a:extLst>
          </p:cNvPr>
          <p:cNvSpPr>
            <a:spLocks noGrp="1"/>
          </p:cNvSpPr>
          <p:nvPr>
            <p:ph type="title"/>
          </p:nvPr>
        </p:nvSpPr>
        <p:spPr>
          <a:xfrm>
            <a:off x="707572" y="197185"/>
            <a:ext cx="8387268" cy="563231"/>
          </a:xfrm>
        </p:spPr>
        <p:txBody>
          <a:bodyPr/>
          <a:lstStyle/>
          <a:p>
            <a:r>
              <a:rPr lang="en-US" dirty="0">
                <a:latin typeface="Myriad Pro" panose="020B0503030403020204"/>
              </a:rPr>
              <a:t>Quality Management System Support </a:t>
            </a:r>
            <a:endParaRPr lang="ru-RU" dirty="0"/>
          </a:p>
        </p:txBody>
      </p:sp>
      <p:sp>
        <p:nvSpPr>
          <p:cNvPr id="6" name="Прямоугольник 5"/>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0009" y="1330623"/>
            <a:ext cx="5669208" cy="3164101"/>
          </a:xfrm>
          <a:prstGeom prst="rect">
            <a:avLst/>
          </a:prstGeom>
          <a:effectLst>
            <a:glow rad="101600">
              <a:schemeClr val="accent2">
                <a:satMod val="175000"/>
                <a:alpha val="40000"/>
              </a:schemeClr>
            </a:glow>
          </a:effectLst>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6961" y="1723892"/>
            <a:ext cx="6267852" cy="3270420"/>
          </a:xfrm>
          <a:prstGeom prst="rect">
            <a:avLst/>
          </a:prstGeom>
          <a:effectLst>
            <a:glow rad="101600">
              <a:schemeClr val="accent2">
                <a:satMod val="175000"/>
                <a:alpha val="40000"/>
              </a:schemeClr>
            </a:glow>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1810" y="1906455"/>
            <a:ext cx="3303003" cy="4696159"/>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4220959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E5A7C481-00CF-4F0D-B7DA-F724674EDD84}"/>
              </a:ext>
            </a:extLst>
          </p:cNvPr>
          <p:cNvSpPr>
            <a:spLocks noGrp="1"/>
          </p:cNvSpPr>
          <p:nvPr>
            <p:ph type="body" sz="quarter" idx="12"/>
          </p:nvPr>
        </p:nvSpPr>
        <p:spPr>
          <a:xfrm>
            <a:off x="518001" y="1678250"/>
            <a:ext cx="5001852" cy="765806"/>
          </a:xfrm>
        </p:spPr>
        <p:txBody>
          <a:bodyPr/>
          <a:lstStyle/>
          <a:p>
            <a:r>
              <a:rPr lang="en-US" sz="1400" dirty="0"/>
              <a:t>Business Studio supports nonconformity analysis and its effects &amp; causes analysis in accordance with FMEA methodology using the Ishikawa diagram.</a:t>
            </a:r>
            <a:br>
              <a:rPr lang="en-US" sz="1400" dirty="0"/>
            </a:br>
            <a:endParaRPr lang="ru-RU" sz="1400" dirty="0"/>
          </a:p>
        </p:txBody>
      </p:sp>
      <p:sp>
        <p:nvSpPr>
          <p:cNvPr id="14" name="Номер слайда 13">
            <a:extLst>
              <a:ext uri="{FF2B5EF4-FFF2-40B4-BE49-F238E27FC236}">
                <a16:creationId xmlns:a16="http://schemas.microsoft.com/office/drawing/2014/main" id="{2B576C91-98CB-45B9-B661-A3F9970A7D43}"/>
              </a:ext>
            </a:extLst>
          </p:cNvPr>
          <p:cNvSpPr>
            <a:spLocks noGrp="1"/>
          </p:cNvSpPr>
          <p:nvPr>
            <p:ph type="sldNum" sz="quarter" idx="10"/>
          </p:nvPr>
        </p:nvSpPr>
        <p:spPr/>
        <p:txBody>
          <a:bodyPr/>
          <a:lstStyle/>
          <a:p>
            <a:fld id="{DF85C086-28C9-48CD-B2E9-60C0C96CA922}" type="slidenum">
              <a:rPr lang="ru-RU" smtClean="0"/>
              <a:pPr/>
              <a:t>51</a:t>
            </a:fld>
            <a:endParaRPr lang="ru-RU" dirty="0"/>
          </a:p>
        </p:txBody>
      </p:sp>
      <p:sp>
        <p:nvSpPr>
          <p:cNvPr id="16" name="Заголовок 15">
            <a:extLst>
              <a:ext uri="{FF2B5EF4-FFF2-40B4-BE49-F238E27FC236}">
                <a16:creationId xmlns:a16="http://schemas.microsoft.com/office/drawing/2014/main" id="{CC4B2B5D-5745-45BD-8375-7B0BAC64BC15}"/>
              </a:ext>
            </a:extLst>
          </p:cNvPr>
          <p:cNvSpPr>
            <a:spLocks noGrp="1"/>
          </p:cNvSpPr>
          <p:nvPr>
            <p:ph type="title"/>
          </p:nvPr>
        </p:nvSpPr>
        <p:spPr>
          <a:xfrm>
            <a:off x="707572" y="197185"/>
            <a:ext cx="8387268" cy="563231"/>
          </a:xfrm>
        </p:spPr>
        <p:txBody>
          <a:bodyPr/>
          <a:lstStyle/>
          <a:p>
            <a:r>
              <a:rPr lang="en-US" dirty="0">
                <a:latin typeface="Myriad Pro" panose="020B0503030403020204"/>
              </a:rPr>
              <a:t>Quality Management System Support </a:t>
            </a:r>
            <a:endParaRPr lang="ru-RU" dirty="0"/>
          </a:p>
        </p:txBody>
      </p:sp>
      <p:sp>
        <p:nvSpPr>
          <p:cNvPr id="6" name="Прямоугольник 5"/>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001" y="2802028"/>
            <a:ext cx="5565265" cy="3468030"/>
          </a:xfrm>
          <a:prstGeom prst="rect">
            <a:avLst/>
          </a:prstGeom>
          <a:effectLst>
            <a:glow rad="101600">
              <a:schemeClr val="accent2">
                <a:satMod val="175000"/>
                <a:alpha val="40000"/>
              </a:schemeClr>
            </a:glow>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2024" y="2802028"/>
            <a:ext cx="5105631" cy="3470494"/>
          </a:xfrm>
          <a:prstGeom prst="rect">
            <a:avLst/>
          </a:prstGeom>
          <a:effectLst>
            <a:glow rad="101600">
              <a:schemeClr val="accent2">
                <a:satMod val="175000"/>
                <a:alpha val="40000"/>
              </a:schemeClr>
            </a:glow>
          </a:effectLst>
        </p:spPr>
      </p:pic>
      <p:sp>
        <p:nvSpPr>
          <p:cNvPr id="8" name="Прямоугольник 7"/>
          <p:cNvSpPr/>
          <p:nvPr/>
        </p:nvSpPr>
        <p:spPr>
          <a:xfrm>
            <a:off x="6542024" y="1678250"/>
            <a:ext cx="4913970" cy="1169551"/>
          </a:xfrm>
          <a:prstGeom prst="rect">
            <a:avLst/>
          </a:prstGeom>
        </p:spPr>
        <p:txBody>
          <a:bodyPr wrap="square">
            <a:spAutoFit/>
          </a:bodyPr>
          <a:lstStyle/>
          <a:p>
            <a:r>
              <a:rPr lang="en-US" sz="1400" dirty="0">
                <a:solidFill>
                  <a:srgbClr val="F8F8F8"/>
                </a:solidFill>
              </a:rPr>
              <a:t>Control charts are created on the basis of measure values, allowing the process status to be tracked over time and, most importantly, responding before any process gets out of control.</a:t>
            </a:r>
          </a:p>
          <a:p>
            <a:br>
              <a:rPr lang="en-US" sz="1400" dirty="0">
                <a:solidFill>
                  <a:srgbClr val="F8F8F8"/>
                </a:solidFill>
              </a:rPr>
            </a:br>
            <a:endParaRPr lang="ru-RU" sz="1400" dirty="0">
              <a:solidFill>
                <a:srgbClr val="F8F8F8"/>
              </a:solidFill>
            </a:endParaRPr>
          </a:p>
        </p:txBody>
      </p:sp>
    </p:spTree>
    <p:extLst>
      <p:ext uri="{BB962C8B-B14F-4D97-AF65-F5344CB8AC3E}">
        <p14:creationId xmlns:p14="http://schemas.microsoft.com/office/powerpoint/2010/main" val="12122116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707572" y="197185"/>
            <a:ext cx="8387268" cy="563231"/>
          </a:xfrm>
        </p:spPr>
        <p:txBody>
          <a:bodyPr/>
          <a:lstStyle/>
          <a:p>
            <a:r>
              <a:rPr lang="en-US" dirty="0">
                <a:latin typeface="Myriad Pro" panose="020B0503030403020204"/>
              </a:rPr>
              <a:t>Business Studio Benefits </a:t>
            </a:r>
            <a:endParaRPr lang="ru-RU" dirty="0"/>
          </a:p>
        </p:txBody>
      </p:sp>
      <p:sp>
        <p:nvSpPr>
          <p:cNvPr id="3" name="Номер слайда 2"/>
          <p:cNvSpPr>
            <a:spLocks noGrp="1"/>
          </p:cNvSpPr>
          <p:nvPr>
            <p:ph type="sldNum" sz="quarter" idx="10"/>
          </p:nvPr>
        </p:nvSpPr>
        <p:spPr/>
        <p:txBody>
          <a:bodyPr/>
          <a:lstStyle/>
          <a:p>
            <a:fld id="{DF85C086-28C9-48CD-B2E9-60C0C96CA922}" type="slidenum">
              <a:rPr lang="ru-RU" smtClean="0"/>
              <a:pPr/>
              <a:t>52</a:t>
            </a:fld>
            <a:endParaRPr lang="ru-RU" dirty="0"/>
          </a:p>
        </p:txBody>
      </p:sp>
      <p:graphicFrame>
        <p:nvGraphicFramePr>
          <p:cNvPr id="23" name="Таблица 22"/>
          <p:cNvGraphicFramePr>
            <a:graphicFrameLocks noGrp="1"/>
          </p:cNvGraphicFramePr>
          <p:nvPr>
            <p:extLst>
              <p:ext uri="{D42A27DB-BD31-4B8C-83A1-F6EECF244321}">
                <p14:modId xmlns:p14="http://schemas.microsoft.com/office/powerpoint/2010/main" val="3419211375"/>
              </p:ext>
            </p:extLst>
          </p:nvPr>
        </p:nvGraphicFramePr>
        <p:xfrm>
          <a:off x="707572" y="1165562"/>
          <a:ext cx="5204956" cy="5440858"/>
        </p:xfrm>
        <a:graphic>
          <a:graphicData uri="http://schemas.openxmlformats.org/drawingml/2006/table">
            <a:tbl>
              <a:tblPr firstRow="1" bandRow="1">
                <a:tableStyleId>{5C22544A-7EE6-4342-B048-85BDC9FD1C3A}</a:tableStyleId>
              </a:tblPr>
              <a:tblGrid>
                <a:gridCol w="5204956">
                  <a:extLst>
                    <a:ext uri="{9D8B030D-6E8A-4147-A177-3AD203B41FA5}">
                      <a16:colId xmlns:a16="http://schemas.microsoft.com/office/drawing/2014/main" val="20000"/>
                    </a:ext>
                  </a:extLst>
                </a:gridCol>
              </a:tblGrid>
              <a:tr h="1460725">
                <a:tc>
                  <a:txBody>
                    <a:bodyPr/>
                    <a:lstStyle/>
                    <a:p>
                      <a:pPr rtl="0"/>
                      <a:r>
                        <a:rPr lang="en-US" sz="1400" b="0" i="0" u="none" strike="noStrike" kern="1200" dirty="0">
                          <a:solidFill>
                            <a:srgbClr val="009DBC"/>
                          </a:solidFill>
                          <a:effectLst/>
                          <a:latin typeface="+mn-lt"/>
                          <a:ea typeface="+mn-ea"/>
                          <a:cs typeface="+mn-cs"/>
                        </a:rPr>
                        <a:t>Full support of organizational development cycle</a:t>
                      </a:r>
                      <a:endParaRPr lang="en-US" sz="1400" b="0" dirty="0">
                        <a:solidFill>
                          <a:srgbClr val="009DBC"/>
                        </a:solidFill>
                        <a:effectLst/>
                      </a:endParaRPr>
                    </a:p>
                    <a:p>
                      <a:pPr rtl="0"/>
                      <a:r>
                        <a:rPr lang="en-US" sz="1400" b="0" i="0" u="none" strike="noStrike" kern="1200" dirty="0">
                          <a:solidFill>
                            <a:srgbClr val="F8F8F8"/>
                          </a:solidFill>
                          <a:effectLst/>
                          <a:latin typeface="+mn-lt"/>
                          <a:ea typeface="+mn-ea"/>
                          <a:cs typeface="+mn-cs"/>
                        </a:rPr>
                        <a:t>Business Studio provides comprehensive support of the organizational development cycle: from strategy development and business architecture design to organizational changes and monitoring of post-change operations.</a:t>
                      </a:r>
                      <a:endParaRPr lang="en-US" sz="1400" b="0" dirty="0">
                        <a:solidFill>
                          <a:srgbClr val="F8F8F8"/>
                        </a:solidFill>
                        <a:effectLst/>
                      </a:endParaRPr>
                    </a:p>
                  </a:txBody>
                  <a:tcPr marB="21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48610">
                <a:tc>
                  <a:txBody>
                    <a:bodyPr/>
                    <a:lstStyle/>
                    <a:p>
                      <a:r>
                        <a:rPr lang="en-US" sz="1400" kern="1200" dirty="0">
                          <a:solidFill>
                            <a:schemeClr val="dk1"/>
                          </a:solidFill>
                          <a:effectLst/>
                          <a:latin typeface="+mn-lt"/>
                          <a:ea typeface="+mn-ea"/>
                          <a:cs typeface="+mn-cs"/>
                        </a:rPr>
                        <a:t>Immediate Results</a:t>
                      </a:r>
                      <a:endParaRPr lang="ru-RU" sz="1400" kern="1200" dirty="0">
                        <a:solidFill>
                          <a:schemeClr val="dk1"/>
                        </a:solidFill>
                        <a:effectLst/>
                        <a:latin typeface="+mn-lt"/>
                        <a:ea typeface="+mn-ea"/>
                        <a:cs typeface="+mn-cs"/>
                      </a:endParaRPr>
                    </a:p>
                    <a:p>
                      <a:r>
                        <a:rPr lang="en-US" sz="1400" kern="1200" dirty="0">
                          <a:solidFill>
                            <a:srgbClr val="F8F8F8"/>
                          </a:solidFill>
                          <a:effectLst/>
                          <a:latin typeface="+mn-lt"/>
                          <a:ea typeface="+mn-ea"/>
                          <a:cs typeface="+mn-cs"/>
                        </a:rPr>
                        <a:t>Business Studio is a convenient and easy-to-use business modeling system that can be mastered quickly. The system has an intuitive interface; thus, even beginners are able to design business architecture with Business Studio. The labor costs at the implementation stage are generally two or three times lower when compared to solutions offered by other vendors. In just a couple of months the company gets the business architecture database and job and process descriptions for employees as well as Operational Concepts used for further activity digitization.</a:t>
                      </a:r>
                      <a:endParaRPr lang="ru-RU" sz="1400" kern="1200" dirty="0">
                        <a:solidFill>
                          <a:srgbClr val="F8F8F8"/>
                        </a:solidFill>
                        <a:effectLst/>
                        <a:latin typeface="+mn-lt"/>
                        <a:ea typeface="+mn-ea"/>
                        <a:cs typeface="+mn-cs"/>
                      </a:endParaRPr>
                    </a:p>
                  </a:txBody>
                  <a:tcPr marB="21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71453">
                <a:tc>
                  <a:txBody>
                    <a:bodyPr/>
                    <a:lstStyle/>
                    <a:p>
                      <a:pPr rtl="0"/>
                      <a:r>
                        <a:rPr lang="en-US" sz="1400" b="0" i="0" u="none" strike="noStrike" kern="1200" dirty="0">
                          <a:solidFill>
                            <a:schemeClr val="dk1"/>
                          </a:solidFill>
                          <a:effectLst/>
                          <a:latin typeface="+mn-lt"/>
                          <a:ea typeface="+mn-ea"/>
                          <a:cs typeface="+mn-cs"/>
                        </a:rPr>
                        <a:t>Popular notations used</a:t>
                      </a:r>
                      <a:endParaRPr lang="en-US" sz="1400" b="0" dirty="0">
                        <a:effectLst/>
                      </a:endParaRPr>
                    </a:p>
                    <a:p>
                      <a:pPr rtl="0"/>
                      <a:r>
                        <a:rPr lang="en-US" sz="1400" b="0" i="0" u="none" strike="noStrike" kern="1200" dirty="0">
                          <a:solidFill>
                            <a:srgbClr val="F8F8F8"/>
                          </a:solidFill>
                          <a:effectLst/>
                          <a:latin typeface="+mn-lt"/>
                          <a:ea typeface="+mn-ea"/>
                          <a:cs typeface="+mn-cs"/>
                        </a:rPr>
                        <a:t>Business Studio uses the most popular modeling notations, i.e. those that are understandable to employees without additional training: IDEF0, Basic Flowchart, Cross-functional Flowchart, BPMN, EPC.</a:t>
                      </a:r>
                      <a:endParaRPr lang="en-US" sz="1400" b="0" dirty="0">
                        <a:solidFill>
                          <a:srgbClr val="F8F8F8"/>
                        </a:solidFill>
                        <a:effectLst/>
                      </a:endParaRPr>
                    </a:p>
                  </a:txBody>
                  <a:tcPr marB="21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8" name="Прямоугольник 7"/>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9" name="Таблица 8"/>
          <p:cNvGraphicFramePr>
            <a:graphicFrameLocks noGrp="1"/>
          </p:cNvGraphicFramePr>
          <p:nvPr>
            <p:extLst>
              <p:ext uri="{D42A27DB-BD31-4B8C-83A1-F6EECF244321}">
                <p14:modId xmlns:p14="http://schemas.microsoft.com/office/powerpoint/2010/main" val="23029223"/>
              </p:ext>
            </p:extLst>
          </p:nvPr>
        </p:nvGraphicFramePr>
        <p:xfrm>
          <a:off x="6751088" y="1165563"/>
          <a:ext cx="4687504" cy="6017338"/>
        </p:xfrm>
        <a:graphic>
          <a:graphicData uri="http://schemas.openxmlformats.org/drawingml/2006/table">
            <a:tbl>
              <a:tblPr firstRow="1" bandRow="1">
                <a:tableStyleId>{5C22544A-7EE6-4342-B048-85BDC9FD1C3A}</a:tableStyleId>
              </a:tblPr>
              <a:tblGrid>
                <a:gridCol w="4687504">
                  <a:extLst>
                    <a:ext uri="{9D8B030D-6E8A-4147-A177-3AD203B41FA5}">
                      <a16:colId xmlns:a16="http://schemas.microsoft.com/office/drawing/2014/main" val="20000"/>
                    </a:ext>
                  </a:extLst>
                </a:gridCol>
              </a:tblGrid>
              <a:tr h="1337752">
                <a:tc>
                  <a:txBody>
                    <a:bodyPr/>
                    <a:lstStyle/>
                    <a:p>
                      <a:pPr rtl="0"/>
                      <a:r>
                        <a:rPr lang="en-US" sz="1400" b="0" i="0" u="none" strike="noStrike" kern="1200" dirty="0">
                          <a:solidFill>
                            <a:srgbClr val="009DBC"/>
                          </a:solidFill>
                          <a:effectLst/>
                          <a:latin typeface="+mn-lt"/>
                          <a:ea typeface="+mn-ea"/>
                          <a:cs typeface="+mn-cs"/>
                        </a:rPr>
                        <a:t>Multi-language models</a:t>
                      </a:r>
                      <a:endParaRPr lang="en-US" sz="1400" b="0" dirty="0">
                        <a:solidFill>
                          <a:srgbClr val="009DBC"/>
                        </a:solidFill>
                        <a:effectLst/>
                      </a:endParaRPr>
                    </a:p>
                    <a:p>
                      <a:pPr rtl="0"/>
                      <a:r>
                        <a:rPr lang="en-US" sz="1400" b="0" i="0" u="none" strike="noStrike" kern="1200" dirty="0">
                          <a:solidFill>
                            <a:srgbClr val="F8F8F8"/>
                          </a:solidFill>
                          <a:effectLst/>
                          <a:latin typeface="+mn-lt"/>
                          <a:ea typeface="+mn-ea"/>
                          <a:cs typeface="+mn-cs"/>
                        </a:rPr>
                        <a:t>Support of models in multiple languages. The language of the model can be changed both in the application interface and on Business Studio Portal. Convenient translation options: you can enter data in several languages at once or translate it into other languages later.</a:t>
                      </a:r>
                      <a:endParaRPr lang="en-US" sz="1400" b="0" dirty="0">
                        <a:solidFill>
                          <a:srgbClr val="F8F8F8"/>
                        </a:solidFill>
                        <a:effectLst/>
                      </a:endParaRPr>
                    </a:p>
                  </a:txBody>
                  <a:tcPr marB="21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53418">
                <a:tc>
                  <a:txBody>
                    <a:bodyPr/>
                    <a:lstStyle/>
                    <a:p>
                      <a:pPr rtl="0"/>
                      <a:r>
                        <a:rPr lang="en-US" sz="1400" b="0" i="0" u="none" strike="noStrike" kern="1200" dirty="0">
                          <a:solidFill>
                            <a:schemeClr val="dk1"/>
                          </a:solidFill>
                          <a:effectLst/>
                          <a:latin typeface="+mn-lt"/>
                          <a:ea typeface="+mn-ea"/>
                          <a:cs typeface="+mn-cs"/>
                        </a:rPr>
                        <a:t>Model life cycle management</a:t>
                      </a:r>
                      <a:endParaRPr lang="en-US" sz="1400" b="0" dirty="0">
                        <a:effectLst/>
                      </a:endParaRPr>
                    </a:p>
                    <a:p>
                      <a:pPr rtl="0"/>
                      <a:r>
                        <a:rPr lang="en-US" sz="1400" b="0" i="0" u="none" strike="noStrike" kern="1200" dirty="0">
                          <a:solidFill>
                            <a:srgbClr val="F8F8F8"/>
                          </a:solidFill>
                          <a:effectLst/>
                          <a:latin typeface="+mn-lt"/>
                          <a:ea typeface="+mn-ea"/>
                          <a:cs typeface="+mn-cs"/>
                        </a:rPr>
                        <a:t>Business Studio offers unique opportunities for preparing, coordinating and implementing changes to the model. Alert all employees about changes in their area of interest using Business Studio Portal.</a:t>
                      </a:r>
                      <a:endParaRPr lang="en-US" sz="1400" b="0" dirty="0">
                        <a:solidFill>
                          <a:srgbClr val="F8F8F8"/>
                        </a:solidFill>
                        <a:effectLst/>
                      </a:endParaRPr>
                    </a:p>
                  </a:txBody>
                  <a:tcPr marB="21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263320">
                <a:tc>
                  <a:txBody>
                    <a:bodyPr/>
                    <a:lstStyle/>
                    <a:p>
                      <a:pPr rtl="0"/>
                      <a:r>
                        <a:rPr lang="en-US" sz="1400" b="0" i="0" u="none" strike="noStrike" kern="1200" dirty="0">
                          <a:solidFill>
                            <a:schemeClr val="dk1"/>
                          </a:solidFill>
                          <a:effectLst/>
                          <a:latin typeface="+mn-lt"/>
                          <a:ea typeface="+mn-ea"/>
                          <a:cs typeface="+mn-cs"/>
                        </a:rPr>
                        <a:t>Any documents and reports you need</a:t>
                      </a:r>
                      <a:endParaRPr lang="en-US" sz="1400" b="0" dirty="0">
                        <a:effectLst/>
                      </a:endParaRPr>
                    </a:p>
                    <a:p>
                      <a:pPr rtl="0"/>
                      <a:r>
                        <a:rPr lang="en-US" sz="1400" b="0" i="0" u="none" strike="noStrike" kern="1200" dirty="0">
                          <a:solidFill>
                            <a:srgbClr val="F8F8F8"/>
                          </a:solidFill>
                          <a:effectLst/>
                          <a:latin typeface="+mn-lt"/>
                          <a:ea typeface="+mn-ea"/>
                          <a:cs typeface="+mn-cs"/>
                        </a:rPr>
                        <a:t>Business Studio was originally designed to present information from models in a simple visual format to a wide range of corporate stakeholders from managers and corporate employees to external contractors. </a:t>
                      </a:r>
                      <a:endParaRPr lang="en-US" sz="1400" b="0" dirty="0">
                        <a:solidFill>
                          <a:srgbClr val="F8F8F8"/>
                        </a:solidFill>
                        <a:effectLst/>
                      </a:endParaRPr>
                    </a:p>
                    <a:p>
                      <a:pPr rtl="0"/>
                      <a:r>
                        <a:rPr lang="en-US" sz="1400" b="0" i="0" u="none" strike="noStrike" kern="1200" dirty="0">
                          <a:solidFill>
                            <a:srgbClr val="F8F8F8"/>
                          </a:solidFill>
                          <a:effectLst/>
                          <a:latin typeface="+mn-lt"/>
                          <a:ea typeface="+mn-ea"/>
                          <a:cs typeface="+mn-cs"/>
                        </a:rPr>
                        <a:t>To achieve this, Business Studio is equipped with a powerful Report Wizard allowing to generate reports with no programming and using all the formatting capabilities of MS Word.</a:t>
                      </a:r>
                      <a:endParaRPr lang="en-US" sz="1400" b="0" dirty="0">
                        <a:solidFill>
                          <a:srgbClr val="F8F8F8"/>
                        </a:solidFill>
                        <a:effectLst/>
                      </a:endParaRPr>
                    </a:p>
                    <a:p>
                      <a:br>
                        <a:rPr lang="en-US" sz="1400" dirty="0"/>
                      </a:br>
                      <a:endParaRPr lang="en-US" sz="1400" b="0" dirty="0">
                        <a:solidFill>
                          <a:srgbClr val="F8F8F8"/>
                        </a:solidFill>
                        <a:effectLst/>
                      </a:endParaRPr>
                    </a:p>
                  </a:txBody>
                  <a:tcPr marB="21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94445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707572" y="197185"/>
            <a:ext cx="8387268" cy="563231"/>
          </a:xfrm>
        </p:spPr>
        <p:txBody>
          <a:bodyPr/>
          <a:lstStyle/>
          <a:p>
            <a:r>
              <a:rPr lang="en-US" dirty="0">
                <a:latin typeface="Myriad Pro" panose="020B0503030403020204"/>
              </a:rPr>
              <a:t>Positive Effects of Using Business Studio</a:t>
            </a:r>
            <a:endParaRPr lang="ru-RU" dirty="0"/>
          </a:p>
        </p:txBody>
      </p:sp>
      <p:sp>
        <p:nvSpPr>
          <p:cNvPr id="4" name="Номер слайда 3"/>
          <p:cNvSpPr>
            <a:spLocks noGrp="1"/>
          </p:cNvSpPr>
          <p:nvPr>
            <p:ph type="sldNum" sz="quarter" idx="10"/>
          </p:nvPr>
        </p:nvSpPr>
        <p:spPr/>
        <p:txBody>
          <a:bodyPr/>
          <a:lstStyle/>
          <a:p>
            <a:fld id="{DF85C086-28C9-48CD-B2E9-60C0C96CA922}" type="slidenum">
              <a:rPr lang="ru-RU" smtClean="0"/>
              <a:pPr/>
              <a:t>53</a:t>
            </a:fld>
            <a:endParaRPr lang="ru-RU" dirty="0"/>
          </a:p>
        </p:txBody>
      </p:sp>
      <p:sp>
        <p:nvSpPr>
          <p:cNvPr id="8" name="Прямоугольник 7">
            <a:extLst>
              <a:ext uri="{FF2B5EF4-FFF2-40B4-BE49-F238E27FC236}">
                <a16:creationId xmlns:a16="http://schemas.microsoft.com/office/drawing/2014/main" id="{A50C6033-F10E-40D0-9290-AA09CC34E2B6}"/>
              </a:ext>
            </a:extLst>
          </p:cNvPr>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5206B2D6-FEE6-46ED-9BCB-18BA835A13C3}"/>
              </a:ext>
            </a:extLst>
          </p:cNvPr>
          <p:cNvPicPr>
            <a:picLocks noChangeAspect="1"/>
          </p:cNvPicPr>
          <p:nvPr/>
        </p:nvPicPr>
        <p:blipFill rotWithShape="1">
          <a:blip r:embed="rId2"/>
          <a:srcRect l="-1" r="687" b="504"/>
          <a:stretch/>
        </p:blipFill>
        <p:spPr>
          <a:xfrm>
            <a:off x="842084" y="3547518"/>
            <a:ext cx="4097550" cy="2508058"/>
          </a:xfrm>
          <a:prstGeom prst="rect">
            <a:avLst/>
          </a:prstGeom>
        </p:spPr>
      </p:pic>
      <p:sp>
        <p:nvSpPr>
          <p:cNvPr id="2" name="Прямоугольник 1"/>
          <p:cNvSpPr/>
          <p:nvPr/>
        </p:nvSpPr>
        <p:spPr>
          <a:xfrm>
            <a:off x="707572" y="1629557"/>
            <a:ext cx="4410838" cy="2031325"/>
          </a:xfrm>
          <a:prstGeom prst="rect">
            <a:avLst/>
          </a:prstGeom>
        </p:spPr>
        <p:txBody>
          <a:bodyPr wrap="square">
            <a:spAutoFit/>
          </a:bodyPr>
          <a:lstStyle/>
          <a:p>
            <a:r>
              <a:rPr lang="en-US" dirty="0">
                <a:solidFill>
                  <a:srgbClr val="F8F8F8"/>
                </a:solidFill>
              </a:rPr>
              <a:t>Business Studio makes the already established practice of organizational development the driving force behind your business since all company stakeholders are able to achieve their personal objectives.</a:t>
            </a:r>
          </a:p>
          <a:p>
            <a:br>
              <a:rPr lang="en-US" dirty="0">
                <a:solidFill>
                  <a:srgbClr val="F8F8F8"/>
                </a:solidFill>
              </a:rPr>
            </a:br>
            <a:endParaRPr lang="ru-RU" dirty="0">
              <a:solidFill>
                <a:srgbClr val="F8F8F8"/>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380783892"/>
              </p:ext>
            </p:extLst>
          </p:nvPr>
        </p:nvGraphicFramePr>
        <p:xfrm>
          <a:off x="5812972" y="1254418"/>
          <a:ext cx="6379028" cy="5240320"/>
        </p:xfrm>
        <a:graphic>
          <a:graphicData uri="http://schemas.openxmlformats.org/drawingml/2006/table">
            <a:tbl>
              <a:tblPr firstRow="1" bandRow="1">
                <a:tableStyleId>{5C22544A-7EE6-4342-B048-85BDC9FD1C3A}</a:tableStyleId>
              </a:tblPr>
              <a:tblGrid>
                <a:gridCol w="6379028">
                  <a:extLst>
                    <a:ext uri="{9D8B030D-6E8A-4147-A177-3AD203B41FA5}">
                      <a16:colId xmlns:a16="http://schemas.microsoft.com/office/drawing/2014/main" val="20000"/>
                    </a:ext>
                  </a:extLst>
                </a:gridCol>
              </a:tblGrid>
              <a:tr h="724415">
                <a:tc>
                  <a:txBody>
                    <a:bodyPr/>
                    <a:lstStyle/>
                    <a:p>
                      <a:pPr rtl="0"/>
                      <a:r>
                        <a:rPr lang="en-US" sz="2000" b="0" i="0" u="none" strike="noStrike" kern="1200" dirty="0">
                          <a:solidFill>
                            <a:srgbClr val="009DBC"/>
                          </a:solidFill>
                          <a:effectLst/>
                          <a:latin typeface="+mn-lt"/>
                          <a:ea typeface="+mn-ea"/>
                          <a:cs typeface="+mn-cs"/>
                        </a:rPr>
                        <a:t>For owners and top managers</a:t>
                      </a:r>
                      <a:endParaRPr lang="en-US" sz="2000" b="0" dirty="0">
                        <a:solidFill>
                          <a:srgbClr val="009DBC"/>
                        </a:solidFill>
                        <a:effectLst/>
                      </a:endParaRPr>
                    </a:p>
                    <a:p>
                      <a:pPr marL="285750" indent="-285750" rtl="0">
                        <a:lnSpc>
                          <a:spcPct val="90000"/>
                        </a:lnSpc>
                        <a:spcBef>
                          <a:spcPts val="1000"/>
                        </a:spcBef>
                        <a:buClr>
                          <a:srgbClr val="009DBC"/>
                        </a:buClr>
                        <a:buFont typeface="Courier New" panose="02070309020205020404" pitchFamily="49" charset="0"/>
                        <a:buChar char="o"/>
                      </a:pPr>
                      <a:r>
                        <a:rPr lang="en-US" sz="1600" b="0" i="0" u="none" strike="noStrike" kern="1200" dirty="0">
                          <a:solidFill>
                            <a:srgbClr val="F8F8F8"/>
                          </a:solidFill>
                          <a:effectLst/>
                          <a:latin typeface="+mn-lt"/>
                          <a:ea typeface="+mn-ea"/>
                          <a:cs typeface="+mn-cs"/>
                        </a:rPr>
                        <a:t>Stable business development</a:t>
                      </a:r>
                    </a:p>
                    <a:p>
                      <a:pPr marL="285750" indent="-285750" rtl="0">
                        <a:lnSpc>
                          <a:spcPct val="90000"/>
                        </a:lnSpc>
                        <a:spcBef>
                          <a:spcPts val="1000"/>
                        </a:spcBef>
                        <a:buClr>
                          <a:srgbClr val="009DBC"/>
                        </a:buClr>
                        <a:buFont typeface="Courier New" panose="02070309020205020404" pitchFamily="49" charset="0"/>
                        <a:buChar char="o"/>
                      </a:pPr>
                      <a:r>
                        <a:rPr lang="en-US" sz="1600" b="0" i="0" u="none" strike="noStrike" kern="1200" dirty="0">
                          <a:solidFill>
                            <a:srgbClr val="F8F8F8"/>
                          </a:solidFill>
                          <a:effectLst/>
                          <a:latin typeface="+mn-lt"/>
                          <a:ea typeface="+mn-ea"/>
                          <a:cs typeface="+mn-cs"/>
                        </a:rPr>
                        <a:t>High capitalization</a:t>
                      </a:r>
                    </a:p>
                    <a:p>
                      <a:pPr marL="285750" indent="-285750" rtl="0">
                        <a:lnSpc>
                          <a:spcPct val="90000"/>
                        </a:lnSpc>
                        <a:spcBef>
                          <a:spcPts val="1000"/>
                        </a:spcBef>
                        <a:buClr>
                          <a:srgbClr val="009DBC"/>
                        </a:buClr>
                        <a:buFont typeface="Courier New" panose="02070309020205020404" pitchFamily="49" charset="0"/>
                        <a:buChar char="o"/>
                      </a:pPr>
                      <a:r>
                        <a:rPr lang="en-US" sz="1600" b="0" i="0" u="none" strike="noStrike" kern="1200" dirty="0">
                          <a:solidFill>
                            <a:srgbClr val="F8F8F8"/>
                          </a:solidFill>
                          <a:effectLst/>
                          <a:latin typeface="+mn-lt"/>
                          <a:ea typeface="+mn-ea"/>
                          <a:cs typeface="+mn-cs"/>
                        </a:rPr>
                        <a:t>Keeping the company’s knowledge base</a:t>
                      </a:r>
                      <a:endParaRPr lang="en-US" sz="1600" b="0" dirty="0">
                        <a:solidFill>
                          <a:srgbClr val="F8F8F8"/>
                        </a:solidFill>
                        <a:effectLst/>
                      </a:endParaRPr>
                    </a:p>
                  </a:txBody>
                  <a:tcPr marB="21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03351">
                <a:tc>
                  <a:txBody>
                    <a:bodyPr/>
                    <a:lstStyle/>
                    <a:p>
                      <a:pPr marL="0" algn="l" defTabSz="914400" rtl="0" eaLnBrk="1" latinLnBrk="0" hangingPunct="1">
                        <a:spcAft>
                          <a:spcPts val="300"/>
                        </a:spcAft>
                      </a:pPr>
                      <a:r>
                        <a:rPr lang="en-US" sz="2000" b="0" kern="1200" dirty="0">
                          <a:solidFill>
                            <a:schemeClr val="dk1"/>
                          </a:solidFill>
                          <a:latin typeface="+mn-lt"/>
                          <a:ea typeface="+mn-ea"/>
                          <a:cs typeface="+mn-cs"/>
                        </a:rPr>
                        <a:t>For managers</a:t>
                      </a:r>
                      <a:endParaRPr lang="ru-RU" sz="1600" b="0" dirty="0">
                        <a:solidFill>
                          <a:srgbClr val="F8F8F8"/>
                        </a:solidFill>
                      </a:endParaRPr>
                    </a:p>
                    <a:p>
                      <a:pPr marL="285750" marR="0" lvl="0" indent="-285750" algn="l" defTabSz="914400" rtl="0" eaLnBrk="1" fontAlgn="auto" latinLnBrk="0" hangingPunct="1">
                        <a:lnSpc>
                          <a:spcPct val="90000"/>
                        </a:lnSpc>
                        <a:spcBef>
                          <a:spcPts val="1000"/>
                        </a:spcBef>
                        <a:spcAft>
                          <a:spcPts val="0"/>
                        </a:spcAft>
                        <a:buClr>
                          <a:srgbClr val="009DBC"/>
                        </a:buClr>
                        <a:buSzPct val="100000"/>
                        <a:buFontTx/>
                        <a:buBlip>
                          <a:blip r:embed="rId3"/>
                        </a:buBlip>
                        <a:tabLst>
                          <a:tab pos="269875" algn="l"/>
                          <a:tab pos="360363" algn="l"/>
                        </a:tabLst>
                      </a:pPr>
                      <a:r>
                        <a:rPr lang="en-US" sz="1600" b="0" kern="1200" baseline="0" dirty="0">
                          <a:solidFill>
                            <a:srgbClr val="F8F8F8"/>
                          </a:solidFill>
                          <a:latin typeface="+mn-lt"/>
                          <a:ea typeface="+mn-ea"/>
                          <a:cs typeface="+mn-cs"/>
                        </a:rPr>
                        <a:t>Bonuses for the targets achieved</a:t>
                      </a:r>
                      <a:endParaRPr lang="ru-RU" sz="1600" b="0" kern="1200" baseline="0" dirty="0">
                        <a:solidFill>
                          <a:srgbClr val="F8F8F8"/>
                        </a:solidFill>
                        <a:latin typeface="+mn-lt"/>
                        <a:ea typeface="+mn-ea"/>
                        <a:cs typeface="+mn-cs"/>
                      </a:endParaRPr>
                    </a:p>
                    <a:p>
                      <a:pPr marL="285750" marR="0" lvl="0" indent="-285750" algn="l" defTabSz="914400" rtl="0" eaLnBrk="1" fontAlgn="auto" latinLnBrk="0" hangingPunct="1">
                        <a:lnSpc>
                          <a:spcPct val="90000"/>
                        </a:lnSpc>
                        <a:spcBef>
                          <a:spcPts val="1000"/>
                        </a:spcBef>
                        <a:spcAft>
                          <a:spcPts val="0"/>
                        </a:spcAft>
                        <a:buClr>
                          <a:srgbClr val="009DBC"/>
                        </a:buClr>
                        <a:buSzPct val="100000"/>
                        <a:buFontTx/>
                        <a:buBlip>
                          <a:blip r:embed="rId3"/>
                        </a:buBlip>
                        <a:tabLst>
                          <a:tab pos="269875" algn="l"/>
                          <a:tab pos="360363" algn="l"/>
                        </a:tabLst>
                      </a:pPr>
                      <a:r>
                        <a:rPr lang="en-US" sz="1600" b="0" kern="1200" baseline="0" dirty="0">
                          <a:solidFill>
                            <a:srgbClr val="F8F8F8"/>
                          </a:solidFill>
                          <a:latin typeface="+mn-lt"/>
                          <a:ea typeface="+mn-ea"/>
                          <a:cs typeface="+mn-cs"/>
                        </a:rPr>
                        <a:t>Reduction in the overtime costs necessary for “extinguishing fires”</a:t>
                      </a:r>
                    </a:p>
                    <a:p>
                      <a:pPr marL="285750" marR="0" lvl="0" indent="-285750" algn="l" defTabSz="914400" rtl="0" eaLnBrk="1" fontAlgn="auto" latinLnBrk="0" hangingPunct="1">
                        <a:lnSpc>
                          <a:spcPct val="90000"/>
                        </a:lnSpc>
                        <a:spcBef>
                          <a:spcPts val="1000"/>
                        </a:spcBef>
                        <a:spcAft>
                          <a:spcPts val="0"/>
                        </a:spcAft>
                        <a:buClr>
                          <a:srgbClr val="009DBC"/>
                        </a:buClr>
                        <a:buSzPct val="100000"/>
                        <a:buFontTx/>
                        <a:buBlip>
                          <a:blip r:embed="rId3"/>
                        </a:buBlip>
                        <a:tabLst>
                          <a:tab pos="269875" algn="l"/>
                          <a:tab pos="360363" algn="l"/>
                        </a:tabLst>
                      </a:pPr>
                      <a:r>
                        <a:rPr lang="en-US" sz="1600" b="0" kern="1200" baseline="0" dirty="0">
                          <a:solidFill>
                            <a:srgbClr val="F8F8F8"/>
                          </a:solidFill>
                          <a:latin typeface="+mn-lt"/>
                          <a:ea typeface="+mn-ea"/>
                          <a:cs typeface="+mn-cs"/>
                        </a:rPr>
                        <a:t>Minimization of the onboarding period for new employees</a:t>
                      </a:r>
                      <a:endParaRPr lang="ru-RU" sz="1600" b="0" kern="1200" baseline="0" dirty="0">
                        <a:solidFill>
                          <a:srgbClr val="F8F8F8"/>
                        </a:solidFill>
                        <a:latin typeface="+mn-lt"/>
                        <a:ea typeface="+mn-ea"/>
                        <a:cs typeface="+mn-cs"/>
                      </a:endParaRPr>
                    </a:p>
                    <a:p>
                      <a:pPr marL="285750" marR="0" lvl="0" indent="-285750" algn="l" defTabSz="914400" rtl="0" eaLnBrk="1" fontAlgn="auto" latinLnBrk="0" hangingPunct="1">
                        <a:lnSpc>
                          <a:spcPct val="90000"/>
                        </a:lnSpc>
                        <a:spcBef>
                          <a:spcPts val="1000"/>
                        </a:spcBef>
                        <a:spcAft>
                          <a:spcPts val="0"/>
                        </a:spcAft>
                        <a:buClr>
                          <a:srgbClr val="009DBC"/>
                        </a:buClr>
                        <a:buSzPct val="100000"/>
                        <a:buFontTx/>
                        <a:buBlip>
                          <a:blip r:embed="rId3"/>
                        </a:buBlip>
                        <a:tabLst>
                          <a:tab pos="269875" algn="l"/>
                          <a:tab pos="360363" algn="l"/>
                        </a:tabLst>
                      </a:pPr>
                      <a:r>
                        <a:rPr lang="en-US" sz="1600" b="0" kern="1200" baseline="0" dirty="0">
                          <a:solidFill>
                            <a:srgbClr val="F8F8F8"/>
                          </a:solidFill>
                          <a:latin typeface="+mn-lt"/>
                          <a:ea typeface="+mn-ea"/>
                          <a:cs typeface="+mn-cs"/>
                        </a:rPr>
                        <a:t>Excellent manager qualifications</a:t>
                      </a:r>
                      <a:endParaRPr lang="ru-RU" sz="1600" b="0" kern="1200" baseline="0" dirty="0">
                        <a:solidFill>
                          <a:srgbClr val="F8F8F8"/>
                        </a:solidFill>
                        <a:latin typeface="+mn-lt"/>
                        <a:ea typeface="+mn-ea"/>
                        <a:cs typeface="+mn-cs"/>
                      </a:endParaRPr>
                    </a:p>
                  </a:txBody>
                  <a:tcPr marB="21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24415">
                <a:tc>
                  <a:txBody>
                    <a:bodyPr/>
                    <a:lstStyle/>
                    <a:p>
                      <a:pPr marL="0" algn="l" defTabSz="914400" rtl="0" eaLnBrk="1" latinLnBrk="0" hangingPunct="1">
                        <a:spcAft>
                          <a:spcPts val="300"/>
                        </a:spcAft>
                      </a:pPr>
                      <a:r>
                        <a:rPr lang="en-US" sz="2000" b="0" kern="1200" dirty="0">
                          <a:solidFill>
                            <a:schemeClr val="dk1"/>
                          </a:solidFill>
                          <a:latin typeface="+mn-lt"/>
                          <a:ea typeface="+mn-ea"/>
                          <a:cs typeface="+mn-cs"/>
                        </a:rPr>
                        <a:t>For employees</a:t>
                      </a:r>
                      <a:endParaRPr lang="ru-RU" sz="1600" dirty="0">
                        <a:solidFill>
                          <a:srgbClr val="F8F8F8"/>
                        </a:solidFill>
                      </a:endParaRPr>
                    </a:p>
                    <a:p>
                      <a:pPr marL="285750" marR="0" lvl="0" indent="-285750" algn="l" defTabSz="914400" rtl="0" eaLnBrk="1" fontAlgn="auto" latinLnBrk="0" hangingPunct="1">
                        <a:lnSpc>
                          <a:spcPct val="90000"/>
                        </a:lnSpc>
                        <a:spcBef>
                          <a:spcPts val="1000"/>
                        </a:spcBef>
                        <a:spcAft>
                          <a:spcPts val="0"/>
                        </a:spcAft>
                        <a:buClr>
                          <a:srgbClr val="009DBC"/>
                        </a:buClr>
                        <a:buSzPct val="100000"/>
                        <a:buFontTx/>
                        <a:buBlip>
                          <a:blip r:embed="rId3"/>
                        </a:buBlip>
                        <a:tabLst>
                          <a:tab pos="269875" algn="l"/>
                          <a:tab pos="360363" algn="l"/>
                        </a:tabLst>
                      </a:pPr>
                      <a:r>
                        <a:rPr lang="en-US" sz="1600" b="0" kern="1200" baseline="0" dirty="0">
                          <a:solidFill>
                            <a:srgbClr val="F8F8F8"/>
                          </a:solidFill>
                          <a:latin typeface="+mn-lt"/>
                          <a:ea typeface="+mn-ea"/>
                          <a:cs typeface="+mn-cs"/>
                        </a:rPr>
                        <a:t>Orderly working conditions</a:t>
                      </a:r>
                      <a:endParaRPr lang="ru-RU" sz="1600" b="0" kern="1200" baseline="0" dirty="0">
                        <a:solidFill>
                          <a:srgbClr val="F8F8F8"/>
                        </a:solidFill>
                        <a:latin typeface="+mn-lt"/>
                        <a:ea typeface="+mn-ea"/>
                        <a:cs typeface="+mn-cs"/>
                      </a:endParaRPr>
                    </a:p>
                    <a:p>
                      <a:pPr marL="285750" marR="0" lvl="0" indent="-285750" algn="l" defTabSz="914400" rtl="0" eaLnBrk="1" fontAlgn="auto" latinLnBrk="0" hangingPunct="1">
                        <a:lnSpc>
                          <a:spcPct val="90000"/>
                        </a:lnSpc>
                        <a:spcBef>
                          <a:spcPts val="1000"/>
                        </a:spcBef>
                        <a:spcAft>
                          <a:spcPts val="0"/>
                        </a:spcAft>
                        <a:buClr>
                          <a:srgbClr val="009DBC"/>
                        </a:buClr>
                        <a:buSzPct val="100000"/>
                        <a:buFontTx/>
                        <a:buBlip>
                          <a:blip r:embed="rId3"/>
                        </a:buBlip>
                        <a:tabLst>
                          <a:tab pos="269875" algn="l"/>
                          <a:tab pos="360363" algn="l"/>
                        </a:tabLst>
                      </a:pPr>
                      <a:r>
                        <a:rPr lang="en-US" sz="1600" b="0" i="0" u="none" strike="noStrike" kern="1200" dirty="0">
                          <a:solidFill>
                            <a:srgbClr val="F8F8F8"/>
                          </a:solidFill>
                          <a:effectLst/>
                          <a:latin typeface="+mn-lt"/>
                          <a:ea typeface="+mn-ea"/>
                          <a:cs typeface="+mn-cs"/>
                        </a:rPr>
                        <a:t>Possibility to receive bonuses for the achieved results</a:t>
                      </a:r>
                    </a:p>
                    <a:p>
                      <a:pPr marL="285750" marR="0" lvl="0" indent="-285750" algn="l" defTabSz="914400" rtl="0" eaLnBrk="1" fontAlgn="auto" latinLnBrk="0" hangingPunct="1">
                        <a:lnSpc>
                          <a:spcPct val="90000"/>
                        </a:lnSpc>
                        <a:spcBef>
                          <a:spcPts val="1000"/>
                        </a:spcBef>
                        <a:spcAft>
                          <a:spcPts val="0"/>
                        </a:spcAft>
                        <a:buClr>
                          <a:srgbClr val="009DBC"/>
                        </a:buClr>
                        <a:buSzPct val="100000"/>
                        <a:buFontTx/>
                        <a:buBlip>
                          <a:blip r:embed="rId3"/>
                        </a:buBlip>
                        <a:tabLst>
                          <a:tab pos="269875" algn="l"/>
                          <a:tab pos="360363" algn="l"/>
                        </a:tabLst>
                      </a:pPr>
                      <a:r>
                        <a:rPr lang="en-US" sz="1600" b="0" i="0" u="none" strike="noStrike" kern="1200" dirty="0">
                          <a:solidFill>
                            <a:srgbClr val="F8F8F8"/>
                          </a:solidFill>
                          <a:effectLst/>
                          <a:latin typeface="+mn-lt"/>
                          <a:ea typeface="+mn-ea"/>
                          <a:cs typeface="+mn-cs"/>
                        </a:rPr>
                        <a:t>Participation in the company development</a:t>
                      </a:r>
                      <a:endParaRPr lang="ru-RU" sz="1600" b="0" dirty="0">
                        <a:solidFill>
                          <a:srgbClr val="F8F8F8"/>
                        </a:solidFill>
                      </a:endParaRPr>
                    </a:p>
                  </a:txBody>
                  <a:tcPr marB="21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9211171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11"/>
          <p:cNvSpPr>
            <a:spLocks noGrp="1"/>
          </p:cNvSpPr>
          <p:nvPr>
            <p:ph type="sldNum" sz="quarter" idx="10"/>
          </p:nvPr>
        </p:nvSpPr>
        <p:spPr/>
        <p:txBody>
          <a:bodyPr/>
          <a:lstStyle/>
          <a:p>
            <a:fld id="{DF85C086-28C9-48CD-B2E9-60C0C96CA922}" type="slidenum">
              <a:rPr lang="ru-RU" smtClean="0">
                <a:solidFill>
                  <a:srgbClr val="009DBC"/>
                </a:solidFill>
              </a:rPr>
              <a:pPr/>
              <a:t>54</a:t>
            </a:fld>
            <a:endParaRPr lang="ru-RU" dirty="0">
              <a:solidFill>
                <a:srgbClr val="009DBC"/>
              </a:solidFill>
            </a:endParaRPr>
          </a:p>
        </p:txBody>
      </p:sp>
      <p:sp>
        <p:nvSpPr>
          <p:cNvPr id="2" name="Заголовок 1"/>
          <p:cNvSpPr>
            <a:spLocks noGrp="1"/>
          </p:cNvSpPr>
          <p:nvPr>
            <p:ph type="title"/>
          </p:nvPr>
        </p:nvSpPr>
        <p:spPr/>
        <p:txBody>
          <a:bodyPr>
            <a:normAutofit/>
          </a:bodyPr>
          <a:lstStyle/>
          <a:p>
            <a:r>
              <a:rPr lang="en-US" sz="3400" dirty="0">
                <a:latin typeface="Myriad Pro" panose="020B0503030403020204" charset="0"/>
              </a:rPr>
              <a:t>Customers</a:t>
            </a:r>
            <a:endParaRPr lang="ru-RU" sz="3400" dirty="0">
              <a:latin typeface="Myriad Pro" panose="020B0503030403020204" charset="0"/>
            </a:endParaRPr>
          </a:p>
        </p:txBody>
      </p:sp>
      <p:graphicFrame>
        <p:nvGraphicFramePr>
          <p:cNvPr id="10" name="Таблица 9"/>
          <p:cNvGraphicFramePr>
            <a:graphicFrameLocks noGrp="1"/>
          </p:cNvGraphicFramePr>
          <p:nvPr>
            <p:extLst/>
          </p:nvPr>
        </p:nvGraphicFramePr>
        <p:xfrm>
          <a:off x="540000" y="1050087"/>
          <a:ext cx="11139258" cy="5124690"/>
        </p:xfrm>
        <a:graphic>
          <a:graphicData uri="http://schemas.openxmlformats.org/drawingml/2006/table">
            <a:tbl>
              <a:tblPr firstRow="1" bandRow="1">
                <a:tableStyleId>{5C22544A-7EE6-4342-B048-85BDC9FD1C3A}</a:tableStyleId>
              </a:tblPr>
              <a:tblGrid>
                <a:gridCol w="1856543">
                  <a:extLst>
                    <a:ext uri="{9D8B030D-6E8A-4147-A177-3AD203B41FA5}">
                      <a16:colId xmlns:a16="http://schemas.microsoft.com/office/drawing/2014/main" val="20000"/>
                    </a:ext>
                  </a:extLst>
                </a:gridCol>
                <a:gridCol w="1856543">
                  <a:extLst>
                    <a:ext uri="{9D8B030D-6E8A-4147-A177-3AD203B41FA5}">
                      <a16:colId xmlns:a16="http://schemas.microsoft.com/office/drawing/2014/main" val="20001"/>
                    </a:ext>
                  </a:extLst>
                </a:gridCol>
                <a:gridCol w="1856543">
                  <a:extLst>
                    <a:ext uri="{9D8B030D-6E8A-4147-A177-3AD203B41FA5}">
                      <a16:colId xmlns:a16="http://schemas.microsoft.com/office/drawing/2014/main" val="20002"/>
                    </a:ext>
                  </a:extLst>
                </a:gridCol>
                <a:gridCol w="1856543">
                  <a:extLst>
                    <a:ext uri="{9D8B030D-6E8A-4147-A177-3AD203B41FA5}">
                      <a16:colId xmlns:a16="http://schemas.microsoft.com/office/drawing/2014/main" val="20003"/>
                    </a:ext>
                  </a:extLst>
                </a:gridCol>
                <a:gridCol w="1856543">
                  <a:extLst>
                    <a:ext uri="{9D8B030D-6E8A-4147-A177-3AD203B41FA5}">
                      <a16:colId xmlns:a16="http://schemas.microsoft.com/office/drawing/2014/main" val="20004"/>
                    </a:ext>
                  </a:extLst>
                </a:gridCol>
                <a:gridCol w="1856543">
                  <a:extLst>
                    <a:ext uri="{9D8B030D-6E8A-4147-A177-3AD203B41FA5}">
                      <a16:colId xmlns:a16="http://schemas.microsoft.com/office/drawing/2014/main" val="20005"/>
                    </a:ext>
                  </a:extLst>
                </a:gridCol>
              </a:tblGrid>
              <a:tr h="1024938">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024938">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24938">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024938">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1024938">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graphicFrame>
        <p:nvGraphicFramePr>
          <p:cNvPr id="3" name="Таблица 2"/>
          <p:cNvGraphicFramePr>
            <a:graphicFrameLocks noGrp="1"/>
          </p:cNvGraphicFramePr>
          <p:nvPr/>
        </p:nvGraphicFramePr>
        <p:xfrm>
          <a:off x="966840" y="1511401"/>
          <a:ext cx="10184380" cy="4253778"/>
        </p:xfrm>
        <a:graphic>
          <a:graphicData uri="http://schemas.openxmlformats.org/drawingml/2006/table">
            <a:tbl>
              <a:tblPr firstRow="1" bandRow="1">
                <a:tableStyleId>{5C22544A-7EE6-4342-B048-85BDC9FD1C3A}</a:tableStyleId>
              </a:tblPr>
              <a:tblGrid>
                <a:gridCol w="2546095">
                  <a:extLst>
                    <a:ext uri="{9D8B030D-6E8A-4147-A177-3AD203B41FA5}">
                      <a16:colId xmlns:a16="http://schemas.microsoft.com/office/drawing/2014/main" val="546805680"/>
                    </a:ext>
                  </a:extLst>
                </a:gridCol>
                <a:gridCol w="2546095">
                  <a:extLst>
                    <a:ext uri="{9D8B030D-6E8A-4147-A177-3AD203B41FA5}">
                      <a16:colId xmlns:a16="http://schemas.microsoft.com/office/drawing/2014/main" val="4108438417"/>
                    </a:ext>
                  </a:extLst>
                </a:gridCol>
                <a:gridCol w="2546095">
                  <a:extLst>
                    <a:ext uri="{9D8B030D-6E8A-4147-A177-3AD203B41FA5}">
                      <a16:colId xmlns:a16="http://schemas.microsoft.com/office/drawing/2014/main" val="3823898481"/>
                    </a:ext>
                  </a:extLst>
                </a:gridCol>
                <a:gridCol w="2546095">
                  <a:extLst>
                    <a:ext uri="{9D8B030D-6E8A-4147-A177-3AD203B41FA5}">
                      <a16:colId xmlns:a16="http://schemas.microsoft.com/office/drawing/2014/main" val="3932361823"/>
                    </a:ext>
                  </a:extLst>
                </a:gridCol>
              </a:tblGrid>
              <a:tr h="1417926">
                <a:tc>
                  <a:txBody>
                    <a:bodyPr/>
                    <a:lstStyle/>
                    <a:p>
                      <a:pPr algn="ctr"/>
                      <a:endParaRPr lang="ru-R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ru-R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ru-R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ru-R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38339632"/>
                  </a:ext>
                </a:extLst>
              </a:tr>
              <a:tr h="1417926">
                <a:tc>
                  <a:txBody>
                    <a:bodyPr/>
                    <a:lstStyle/>
                    <a:p>
                      <a:pPr algn="ctr"/>
                      <a:endParaRPr lang="ru-RU"/>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ru-R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ru-R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ru-R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85603261"/>
                  </a:ext>
                </a:extLst>
              </a:tr>
              <a:tr h="1417926">
                <a:tc>
                  <a:txBody>
                    <a:bodyPr/>
                    <a:lstStyle/>
                    <a:p>
                      <a:pPr algn="ctr"/>
                      <a:endParaRPr lang="ru-R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ru-R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ru-R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ru-RU"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8003812"/>
                  </a:ext>
                </a:extLst>
              </a:tr>
            </a:tbl>
          </a:graphicData>
        </a:graphic>
      </p:graphicFrame>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504" y="1511401"/>
            <a:ext cx="2155501" cy="1401076"/>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1845" y="1645835"/>
            <a:ext cx="2156587" cy="1132208"/>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8172" y="3307710"/>
            <a:ext cx="2349664" cy="609444"/>
          </a:xfrm>
          <a:prstGeom prst="rect">
            <a:avLst/>
          </a:prstGeom>
        </p:spPr>
      </p:pic>
      <p:pic>
        <p:nvPicPr>
          <p:cNvPr id="14" name="Рисунок 13"/>
          <p:cNvPicPr>
            <a:picLocks noChangeAspect="1"/>
          </p:cNvPicPr>
          <p:nvPr/>
        </p:nvPicPr>
        <p:blipFill rotWithShape="1">
          <a:blip r:embed="rId5">
            <a:extLst>
              <a:ext uri="{28A0092B-C50C-407E-A947-70E740481C1C}">
                <a14:useLocalDpi xmlns:a14="http://schemas.microsoft.com/office/drawing/2010/main" val="0"/>
              </a:ext>
            </a:extLst>
          </a:blip>
          <a:srcRect t="25013" b="30109"/>
          <a:stretch/>
        </p:blipFill>
        <p:spPr>
          <a:xfrm>
            <a:off x="6255272" y="1725568"/>
            <a:ext cx="2167518" cy="972741"/>
          </a:xfrm>
          <a:prstGeom prst="rect">
            <a:avLst/>
          </a:prstGeom>
        </p:spPr>
      </p:pic>
      <p:pic>
        <p:nvPicPr>
          <p:cNvPr id="16" name="Рисунок 15"/>
          <p:cNvPicPr>
            <a:picLocks noChangeAspect="1"/>
          </p:cNvPicPr>
          <p:nvPr/>
        </p:nvPicPr>
        <p:blipFill rotWithShape="1">
          <a:blip r:embed="rId6" cstate="print">
            <a:extLst>
              <a:ext uri="{28A0092B-C50C-407E-A947-70E740481C1C}">
                <a14:useLocalDpi xmlns:a14="http://schemas.microsoft.com/office/drawing/2010/main" val="0"/>
              </a:ext>
            </a:extLst>
          </a:blip>
          <a:srcRect t="10182"/>
          <a:stretch/>
        </p:blipFill>
        <p:spPr>
          <a:xfrm>
            <a:off x="8656800" y="1571703"/>
            <a:ext cx="2487933" cy="1340774"/>
          </a:xfrm>
          <a:prstGeom prst="rect">
            <a:avLst/>
          </a:prstGeom>
        </p:spPr>
      </p:pic>
      <p:pic>
        <p:nvPicPr>
          <p:cNvPr id="17" name="Рисунок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68550" y="3066826"/>
            <a:ext cx="2059882" cy="1135368"/>
          </a:xfrm>
          <a:prstGeom prst="rect">
            <a:avLst/>
          </a:prstGeom>
        </p:spPr>
      </p:pic>
      <p:pic>
        <p:nvPicPr>
          <p:cNvPr id="18" name="Рисунок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51592" y="2912476"/>
            <a:ext cx="1732087" cy="1458802"/>
          </a:xfrm>
          <a:prstGeom prst="rect">
            <a:avLst/>
          </a:prstGeom>
        </p:spPr>
      </p:pic>
      <p:pic>
        <p:nvPicPr>
          <p:cNvPr id="19" name="Рисунок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39794" y="2841266"/>
            <a:ext cx="2721943" cy="1531093"/>
          </a:xfrm>
          <a:prstGeom prst="rect">
            <a:avLst/>
          </a:prstGeom>
        </p:spPr>
      </p:pic>
      <p:pic>
        <p:nvPicPr>
          <p:cNvPr id="20" name="Рисунок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9504" y="4570325"/>
            <a:ext cx="2227000" cy="922117"/>
          </a:xfrm>
          <a:prstGeom prst="rect">
            <a:avLst/>
          </a:prstGeom>
        </p:spPr>
      </p:pic>
      <p:pic>
        <p:nvPicPr>
          <p:cNvPr id="22" name="Рисунок 21"/>
          <p:cNvPicPr>
            <a:picLocks noChangeAspect="1"/>
          </p:cNvPicPr>
          <p:nvPr/>
        </p:nvPicPr>
        <p:blipFill rotWithShape="1">
          <a:blip r:embed="rId11" cstate="print">
            <a:extLst>
              <a:ext uri="{28A0092B-C50C-407E-A947-70E740481C1C}">
                <a14:useLocalDpi xmlns:a14="http://schemas.microsoft.com/office/drawing/2010/main" val="0"/>
              </a:ext>
            </a:extLst>
          </a:blip>
          <a:srcRect l="16934" t="30521" r="13276" b="33157"/>
          <a:stretch/>
        </p:blipFill>
        <p:spPr>
          <a:xfrm>
            <a:off x="3605246" y="4611792"/>
            <a:ext cx="2419506" cy="943454"/>
          </a:xfrm>
          <a:prstGeom prst="rect">
            <a:avLst/>
          </a:prstGeom>
        </p:spPr>
      </p:pic>
      <p:pic>
        <p:nvPicPr>
          <p:cNvPr id="23" name="Рисунок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109629" y="4828121"/>
            <a:ext cx="2451652" cy="406524"/>
          </a:xfrm>
          <a:prstGeom prst="rect">
            <a:avLst/>
          </a:prstGeom>
        </p:spPr>
      </p:pic>
      <p:pic>
        <p:nvPicPr>
          <p:cNvPr id="24" name="Рисунок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76010" y="4743845"/>
            <a:ext cx="2377286" cy="602246"/>
          </a:xfrm>
          <a:prstGeom prst="rect">
            <a:avLst/>
          </a:prstGeom>
        </p:spPr>
      </p:pic>
      <p:sp>
        <p:nvSpPr>
          <p:cNvPr id="21" name="Прямоугольник 20">
            <a:extLst>
              <a:ext uri="{FF2B5EF4-FFF2-40B4-BE49-F238E27FC236}">
                <a16:creationId xmlns:a16="http://schemas.microsoft.com/office/drawing/2014/main" id="{A50C6033-F10E-40D0-9290-AA09CC34E2B6}"/>
              </a:ext>
            </a:extLst>
          </p:cNvPr>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306908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707572" y="197185"/>
            <a:ext cx="8387268" cy="563231"/>
          </a:xfrm>
        </p:spPr>
        <p:txBody>
          <a:bodyPr/>
          <a:lstStyle/>
          <a:p>
            <a:r>
              <a:rPr lang="en-US" dirty="0">
                <a:latin typeface="Myriad Pro" panose="020B0503030403020204"/>
              </a:rPr>
              <a:t>Contact information</a:t>
            </a:r>
            <a:endParaRPr lang="ru-RU" dirty="0"/>
          </a:p>
        </p:txBody>
      </p:sp>
      <p:sp>
        <p:nvSpPr>
          <p:cNvPr id="4" name="Номер слайда 3"/>
          <p:cNvSpPr>
            <a:spLocks noGrp="1"/>
          </p:cNvSpPr>
          <p:nvPr>
            <p:ph type="sldNum" sz="quarter" idx="10"/>
          </p:nvPr>
        </p:nvSpPr>
        <p:spPr/>
        <p:txBody>
          <a:bodyPr/>
          <a:lstStyle/>
          <a:p>
            <a:fld id="{DF85C086-28C9-48CD-B2E9-60C0C96CA922}" type="slidenum">
              <a:rPr lang="ru-RU" smtClean="0"/>
              <a:pPr/>
              <a:t>55</a:t>
            </a:fld>
            <a:endParaRPr lang="ru-RU" dirty="0"/>
          </a:p>
        </p:txBody>
      </p:sp>
      <p:sp>
        <p:nvSpPr>
          <p:cNvPr id="8" name="Прямоугольник 7">
            <a:extLst>
              <a:ext uri="{FF2B5EF4-FFF2-40B4-BE49-F238E27FC236}">
                <a16:creationId xmlns:a16="http://schemas.microsoft.com/office/drawing/2014/main" id="{A50C6033-F10E-40D0-9290-AA09CC34E2B6}"/>
              </a:ext>
            </a:extLst>
          </p:cNvPr>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Текст 5"/>
          <p:cNvSpPr txBox="1">
            <a:spLocks/>
          </p:cNvSpPr>
          <p:nvPr/>
        </p:nvSpPr>
        <p:spPr>
          <a:xfrm>
            <a:off x="707571" y="2672044"/>
            <a:ext cx="4364050" cy="4994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0"/>
              </a:spcBef>
              <a:spcAft>
                <a:spcPct val="0"/>
              </a:spcAft>
              <a:buNone/>
            </a:pPr>
            <a:r>
              <a:rPr lang="en-US" sz="1800" dirty="0" err="1">
                <a:solidFill>
                  <a:srgbClr val="F8F8F8"/>
                </a:solidFill>
              </a:rPr>
              <a:t>Umalogic</a:t>
            </a:r>
            <a:r>
              <a:rPr lang="en-US" sz="1800" dirty="0">
                <a:solidFill>
                  <a:srgbClr val="F8F8F8"/>
                </a:solidFill>
              </a:rPr>
              <a:t> is a trade name of the Group of Companies </a:t>
            </a:r>
            <a:r>
              <a:rPr lang="ru-RU" sz="1800" dirty="0">
                <a:solidFill>
                  <a:srgbClr val="F8F8F8"/>
                </a:solidFill>
              </a:rPr>
              <a:t>«</a:t>
            </a:r>
            <a:r>
              <a:rPr lang="en-US" sz="1800" dirty="0">
                <a:solidFill>
                  <a:srgbClr val="F8F8F8"/>
                </a:solidFill>
              </a:rPr>
              <a:t>Sovremennie Tekhnologii Upravleniya</a:t>
            </a:r>
            <a:r>
              <a:rPr lang="ru-RU" sz="1800" dirty="0">
                <a:solidFill>
                  <a:srgbClr val="F8F8F8"/>
                </a:solidFill>
              </a:rPr>
              <a:t>»</a:t>
            </a:r>
            <a:r>
              <a:rPr lang="en-US" sz="1800" dirty="0">
                <a:solidFill>
                  <a:srgbClr val="F8F8F8"/>
                </a:solidFill>
              </a:rPr>
              <a:t>. </a:t>
            </a:r>
            <a:r>
              <a:rPr lang="en-US" sz="1800" dirty="0" err="1">
                <a:solidFill>
                  <a:srgbClr val="F8F8F8"/>
                </a:solidFill>
              </a:rPr>
              <a:t>Umalogic</a:t>
            </a:r>
            <a:r>
              <a:rPr lang="en-US" sz="1800" dirty="0">
                <a:solidFill>
                  <a:srgbClr val="F8F8F8"/>
                </a:solidFill>
              </a:rPr>
              <a:t> stands for </a:t>
            </a:r>
            <a:r>
              <a:rPr lang="ru-RU" sz="1800" dirty="0">
                <a:solidFill>
                  <a:srgbClr val="F8F8F8"/>
                </a:solidFill>
              </a:rPr>
              <a:t>«</a:t>
            </a:r>
            <a:r>
              <a:rPr lang="en-US" sz="1800" dirty="0">
                <a:solidFill>
                  <a:srgbClr val="F8F8F8"/>
                </a:solidFill>
              </a:rPr>
              <a:t>Ultimate Management Logic</a:t>
            </a:r>
            <a:r>
              <a:rPr lang="ru-RU" sz="1800" dirty="0">
                <a:solidFill>
                  <a:srgbClr val="F8F8F8"/>
                </a:solidFill>
              </a:rPr>
              <a:t>»</a:t>
            </a:r>
            <a:r>
              <a:rPr lang="en-US" sz="1800" dirty="0">
                <a:solidFill>
                  <a:srgbClr val="F8F8F8"/>
                </a:solidFill>
              </a:rPr>
              <a:t>.</a:t>
            </a:r>
          </a:p>
          <a:p>
            <a:pPr marL="0" indent="0" eaLnBrk="0" fontAlgn="base" hangingPunct="0">
              <a:lnSpc>
                <a:spcPct val="100000"/>
              </a:lnSpc>
              <a:spcBef>
                <a:spcPct val="0"/>
              </a:spcBef>
              <a:spcAft>
                <a:spcPct val="0"/>
              </a:spcAft>
              <a:buNone/>
            </a:pPr>
            <a:endParaRPr lang="en-US" altLang="ru-RU" sz="1800" u="sng" dirty="0">
              <a:solidFill>
                <a:srgbClr val="F8F8F8"/>
              </a:solidFill>
            </a:endParaRPr>
          </a:p>
          <a:p>
            <a:pPr marL="0" indent="0" eaLnBrk="0" fontAlgn="base" hangingPunct="0">
              <a:lnSpc>
                <a:spcPct val="100000"/>
              </a:lnSpc>
              <a:spcBef>
                <a:spcPct val="0"/>
              </a:spcBef>
              <a:spcAft>
                <a:spcPct val="0"/>
              </a:spcAft>
              <a:buNone/>
            </a:pPr>
            <a:r>
              <a:rPr lang="en-US" altLang="ru-RU" sz="1800" u="sng" dirty="0">
                <a:solidFill>
                  <a:srgbClr val="F8F8F8"/>
                </a:solidFill>
              </a:rPr>
              <a:t>umalogic.com</a:t>
            </a:r>
            <a:r>
              <a:rPr lang="ru-RU" altLang="ru-RU" sz="1800" dirty="0">
                <a:ea typeface="Calibri" panose="020F0502020204030204" pitchFamily="34" charset="0"/>
                <a:cs typeface="Times New Roman" panose="02020603050405020304" pitchFamily="18" charset="0"/>
              </a:rPr>
              <a:t> |</a:t>
            </a:r>
            <a:r>
              <a:rPr lang="ru-RU" altLang="ru-RU" sz="1800" dirty="0">
                <a:solidFill>
                  <a:srgbClr val="F8F8F8"/>
                </a:solidFill>
                <a:ea typeface="Calibri" panose="020F0502020204030204" pitchFamily="34" charset="0"/>
                <a:cs typeface="Times New Roman" panose="02020603050405020304" pitchFamily="18" charset="0"/>
              </a:rPr>
              <a:t> </a:t>
            </a:r>
            <a:r>
              <a:rPr lang="en-US" altLang="ru-RU" sz="1800" dirty="0">
                <a:solidFill>
                  <a:srgbClr val="FFFFFF"/>
                </a:solidFill>
                <a:hlinkClick r:id="rId2"/>
              </a:rPr>
              <a:t>mail</a:t>
            </a:r>
            <a:r>
              <a:rPr lang="ru-RU" altLang="ru-RU" sz="1800" dirty="0">
                <a:solidFill>
                  <a:srgbClr val="FFFFFF"/>
                </a:solidFill>
                <a:hlinkClick r:id="rId2"/>
              </a:rPr>
              <a:t>@</a:t>
            </a:r>
            <a:r>
              <a:rPr lang="en-US" altLang="ru-RU" sz="1800" dirty="0">
                <a:solidFill>
                  <a:srgbClr val="FFFFFF"/>
                </a:solidFill>
                <a:hlinkClick r:id="rId2"/>
              </a:rPr>
              <a:t>umalogic.com</a:t>
            </a:r>
            <a:r>
              <a:rPr lang="ru-RU" altLang="ru-RU" sz="1800" dirty="0">
                <a:solidFill>
                  <a:srgbClr val="FFFFFF"/>
                </a:solidFill>
              </a:rPr>
              <a:t> </a:t>
            </a:r>
            <a:r>
              <a:rPr lang="ru-RU" altLang="ru-RU" sz="1800" dirty="0">
                <a:ea typeface="Calibri" panose="020F0502020204030204" pitchFamily="34" charset="0"/>
                <a:cs typeface="Times New Roman" panose="02020603050405020304" pitchFamily="18" charset="0"/>
              </a:rPr>
              <a:t>| </a:t>
            </a:r>
            <a:endParaRPr lang="en-US" altLang="ru-RU" sz="1800" dirty="0">
              <a:ea typeface="Calibri" panose="020F0502020204030204" pitchFamily="34" charset="0"/>
              <a:cs typeface="Times New Roman" panose="02020603050405020304"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571" y="1512352"/>
            <a:ext cx="3315100" cy="678587"/>
          </a:xfrm>
          <a:prstGeom prst="rect">
            <a:avLst/>
          </a:prstGeom>
        </p:spPr>
      </p:pic>
    </p:spTree>
    <p:extLst>
      <p:ext uri="{BB962C8B-B14F-4D97-AF65-F5344CB8AC3E}">
        <p14:creationId xmlns:p14="http://schemas.microsoft.com/office/powerpoint/2010/main" val="1457880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DF85C086-28C9-48CD-B2E9-60C0C96CA922}" type="slidenum">
              <a:rPr lang="ru-RU" smtClean="0"/>
              <a:pPr/>
              <a:t>6</a:t>
            </a:fld>
            <a:endParaRPr lang="ru-RU" dirty="0"/>
          </a:p>
        </p:txBody>
      </p:sp>
      <p:sp>
        <p:nvSpPr>
          <p:cNvPr id="3" name="Заголовок 2"/>
          <p:cNvSpPr>
            <a:spLocks noGrp="1"/>
          </p:cNvSpPr>
          <p:nvPr>
            <p:ph type="title"/>
          </p:nvPr>
        </p:nvSpPr>
        <p:spPr>
          <a:xfrm>
            <a:off x="707572" y="197185"/>
            <a:ext cx="8387268" cy="563231"/>
          </a:xfrm>
        </p:spPr>
        <p:txBody>
          <a:bodyPr/>
          <a:lstStyle/>
          <a:p>
            <a:r>
              <a:rPr lang="en-US" dirty="0">
                <a:latin typeface="+mn-lt"/>
              </a:rPr>
              <a:t>Key Users</a:t>
            </a:r>
            <a:endParaRPr lang="ru-RU" dirty="0">
              <a:latin typeface="+mn-lt"/>
            </a:endParaRPr>
          </a:p>
        </p:txBody>
      </p:sp>
      <p:sp>
        <p:nvSpPr>
          <p:cNvPr id="4" name="Прямоугольник 3"/>
          <p:cNvSpPr/>
          <p:nvPr/>
        </p:nvSpPr>
        <p:spPr>
          <a:xfrm>
            <a:off x="0" y="212267"/>
            <a:ext cx="180000" cy="496933"/>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Текст 6"/>
          <p:cNvSpPr txBox="1">
            <a:spLocks/>
          </p:cNvSpPr>
          <p:nvPr/>
        </p:nvSpPr>
        <p:spPr>
          <a:xfrm>
            <a:off x="1086714" y="2230342"/>
            <a:ext cx="5345269" cy="50179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9263" indent="-449263">
              <a:buClr>
                <a:srgbClr val="009DBC"/>
              </a:buClr>
              <a:buSzPct val="100000"/>
              <a:buBlip>
                <a:blip r:embed="rId2"/>
              </a:buBlip>
              <a:tabLst>
                <a:tab pos="449263" algn="l"/>
              </a:tabLst>
            </a:pPr>
            <a:r>
              <a:rPr lang="en-US" sz="1800" dirty="0">
                <a:solidFill>
                  <a:srgbClr val="F8F8F8"/>
                </a:solidFill>
              </a:rPr>
              <a:t>Business architects</a:t>
            </a:r>
          </a:p>
          <a:p>
            <a:pPr marL="449263" indent="-449263">
              <a:buClr>
                <a:srgbClr val="009DBC"/>
              </a:buClr>
              <a:buSzPct val="100000"/>
              <a:buBlip>
                <a:blip r:embed="rId2"/>
              </a:buBlip>
              <a:tabLst>
                <a:tab pos="449263" algn="l"/>
              </a:tabLst>
            </a:pPr>
            <a:r>
              <a:rPr lang="en-US" sz="1800" dirty="0">
                <a:solidFill>
                  <a:srgbClr val="F8F8F8"/>
                </a:solidFill>
              </a:rPr>
              <a:t>Managers</a:t>
            </a:r>
          </a:p>
          <a:p>
            <a:pPr marL="449263" indent="-449263">
              <a:buClr>
                <a:srgbClr val="009DBC"/>
              </a:buClr>
              <a:buSzPct val="100000"/>
              <a:buBlip>
                <a:blip r:embed="rId2"/>
              </a:buBlip>
              <a:tabLst>
                <a:tab pos="449263" algn="l"/>
              </a:tabLst>
            </a:pPr>
            <a:r>
              <a:rPr lang="en-US" sz="1800" dirty="0">
                <a:solidFill>
                  <a:srgbClr val="F8F8F8"/>
                </a:solidFill>
              </a:rPr>
              <a:t>Business analysts</a:t>
            </a:r>
          </a:p>
          <a:p>
            <a:pPr marL="449263" indent="-449263">
              <a:buClr>
                <a:srgbClr val="009DBC"/>
              </a:buClr>
              <a:buSzPct val="100000"/>
              <a:buBlip>
                <a:blip r:embed="rId2"/>
              </a:buBlip>
              <a:tabLst>
                <a:tab pos="449263" algn="l"/>
              </a:tabLst>
            </a:pPr>
            <a:r>
              <a:rPr lang="en-US" sz="1800" dirty="0">
                <a:solidFill>
                  <a:srgbClr val="F8F8F8"/>
                </a:solidFill>
              </a:rPr>
              <a:t>Quality managers</a:t>
            </a:r>
          </a:p>
          <a:p>
            <a:pPr marL="449263" indent="-449263">
              <a:buClr>
                <a:srgbClr val="009DBC"/>
              </a:buClr>
              <a:buSzPct val="100000"/>
              <a:buBlip>
                <a:blip r:embed="rId2"/>
              </a:buBlip>
              <a:tabLst>
                <a:tab pos="449263" algn="l"/>
              </a:tabLst>
            </a:pPr>
            <a:r>
              <a:rPr lang="en-US" sz="1800" dirty="0">
                <a:solidFill>
                  <a:srgbClr val="F8F8F8"/>
                </a:solidFill>
              </a:rPr>
              <a:t>IT professionals</a:t>
            </a:r>
          </a:p>
          <a:p>
            <a:pPr marL="449263" indent="-449263">
              <a:buClr>
                <a:srgbClr val="009DBC"/>
              </a:buClr>
              <a:buSzPct val="100000"/>
              <a:buBlip>
                <a:blip r:embed="rId2"/>
              </a:buBlip>
              <a:tabLst>
                <a:tab pos="449263" algn="l"/>
              </a:tabLst>
            </a:pPr>
            <a:r>
              <a:rPr lang="en-US" sz="1800" dirty="0">
                <a:solidFill>
                  <a:srgbClr val="F8F8F8"/>
                </a:solidFill>
              </a:rPr>
              <a:t>And all company employees </a:t>
            </a: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838" y="292336"/>
            <a:ext cx="6273328" cy="6273328"/>
          </a:xfrm>
          <a:prstGeom prst="rect">
            <a:avLst/>
          </a:prstGeom>
        </p:spPr>
      </p:pic>
    </p:spTree>
    <p:extLst>
      <p:ext uri="{BB962C8B-B14F-4D97-AF65-F5344CB8AC3E}">
        <p14:creationId xmlns:p14="http://schemas.microsoft.com/office/powerpoint/2010/main" val="3314060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0"/>
          </p:nvPr>
        </p:nvSpPr>
        <p:spPr/>
        <p:txBody>
          <a:bodyPr/>
          <a:lstStyle/>
          <a:p>
            <a:fld id="{DF85C086-28C9-48CD-B2E9-60C0C96CA922}" type="slidenum">
              <a:rPr lang="ru-RU" smtClean="0"/>
              <a:pPr/>
              <a:t>7</a:t>
            </a:fld>
            <a:endParaRPr lang="ru-RU" dirty="0"/>
          </a:p>
        </p:txBody>
      </p:sp>
      <p:sp>
        <p:nvSpPr>
          <p:cNvPr id="3" name="Заголовок 2"/>
          <p:cNvSpPr>
            <a:spLocks noGrp="1"/>
          </p:cNvSpPr>
          <p:nvPr>
            <p:ph type="title"/>
          </p:nvPr>
        </p:nvSpPr>
        <p:spPr/>
        <p:txBody>
          <a:bodyPr>
            <a:noAutofit/>
          </a:bodyPr>
          <a:lstStyle/>
          <a:p>
            <a:r>
              <a:rPr lang="en-US" dirty="0">
                <a:latin typeface="+mn-lt"/>
              </a:rPr>
              <a:t>Support Organizational Development Cycle with Business Studio</a:t>
            </a:r>
            <a:endParaRPr lang="ru-RU" dirty="0">
              <a:latin typeface="+mn-lt"/>
            </a:endParaRPr>
          </a:p>
        </p:txBody>
      </p:sp>
      <p:sp>
        <p:nvSpPr>
          <p:cNvPr id="4" name="Прямоугольник 3"/>
          <p:cNvSpPr/>
          <p:nvPr/>
        </p:nvSpPr>
        <p:spPr>
          <a:xfrm>
            <a:off x="746" y="212267"/>
            <a:ext cx="180000" cy="964881"/>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36" y="1476546"/>
            <a:ext cx="8962930" cy="4909519"/>
          </a:xfrm>
          <a:prstGeom prst="rect">
            <a:avLst/>
          </a:prstGeom>
        </p:spPr>
      </p:pic>
    </p:spTree>
    <p:extLst>
      <p:ext uri="{BB962C8B-B14F-4D97-AF65-F5344CB8AC3E}">
        <p14:creationId xmlns:p14="http://schemas.microsoft.com/office/powerpoint/2010/main" val="3202008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707572" y="197185"/>
            <a:ext cx="5892284" cy="1034129"/>
          </a:xfrm>
        </p:spPr>
        <p:txBody>
          <a:bodyPr/>
          <a:lstStyle/>
          <a:p>
            <a:r>
              <a:rPr lang="en-US" dirty="0">
                <a:latin typeface="+mn-lt"/>
              </a:rPr>
              <a:t>Develop Strategy Maps and a Balanced Scorecard</a:t>
            </a:r>
            <a:endParaRPr lang="ru-RU" dirty="0">
              <a:latin typeface="+mn-lt"/>
            </a:endParaRPr>
          </a:p>
        </p:txBody>
      </p:sp>
      <p:pic>
        <p:nvPicPr>
          <p:cNvPr id="2" name="Рисунок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41" r="841"/>
          <a:stretch>
            <a:fillRect/>
          </a:stretch>
        </p:blipFill>
        <p:spPr/>
      </p:pic>
      <p:sp>
        <p:nvSpPr>
          <p:cNvPr id="5" name="Прямоугольник 4"/>
          <p:cNvSpPr/>
          <p:nvPr/>
        </p:nvSpPr>
        <p:spPr>
          <a:xfrm>
            <a:off x="746" y="212267"/>
            <a:ext cx="180000" cy="964881"/>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Текст 6"/>
          <p:cNvSpPr txBox="1">
            <a:spLocks/>
          </p:cNvSpPr>
          <p:nvPr/>
        </p:nvSpPr>
        <p:spPr>
          <a:xfrm>
            <a:off x="8017727" y="1177148"/>
            <a:ext cx="3635295" cy="50179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009DBC"/>
              </a:buClr>
              <a:buSzPct val="100000"/>
              <a:buNone/>
              <a:tabLst>
                <a:tab pos="449263" algn="l"/>
              </a:tabLst>
            </a:pPr>
            <a:endParaRPr lang="en-US" sz="1800" dirty="0">
              <a:solidFill>
                <a:srgbClr val="FFFFFF"/>
              </a:solidFill>
            </a:endParaRPr>
          </a:p>
          <a:p>
            <a:pPr marL="449263" indent="-449263">
              <a:buClr>
                <a:srgbClr val="009DBC"/>
              </a:buClr>
              <a:buSzPct val="100000"/>
              <a:buBlip>
                <a:blip r:embed="rId3"/>
              </a:buBlip>
              <a:tabLst>
                <a:tab pos="449263" algn="l"/>
              </a:tabLst>
            </a:pPr>
            <a:r>
              <a:rPr lang="en-US" sz="1800" dirty="0">
                <a:solidFill>
                  <a:srgbClr val="F8F8F8"/>
                </a:solidFill>
              </a:rPr>
              <a:t>The strategy map is a useful tool for formalizing the company's objectives</a:t>
            </a:r>
          </a:p>
          <a:p>
            <a:pPr marL="449263" indent="-449263">
              <a:buClr>
                <a:srgbClr val="009DBC"/>
              </a:buClr>
              <a:buSzPct val="100000"/>
              <a:buBlip>
                <a:blip r:embed="rId3"/>
              </a:buBlip>
              <a:tabLst>
                <a:tab pos="449263" algn="l"/>
              </a:tabLst>
            </a:pPr>
            <a:r>
              <a:rPr lang="en-US" sz="1800" dirty="0">
                <a:solidFill>
                  <a:srgbClr val="F8F8F8"/>
                </a:solidFill>
              </a:rPr>
              <a:t>It can be used to display an objective tree. The tree can be split into projections as described by David P. Norton and Robert S. Kaplan</a:t>
            </a:r>
          </a:p>
          <a:p>
            <a:pPr marL="449263" indent="-449263">
              <a:buClr>
                <a:srgbClr val="009DBC"/>
              </a:buClr>
              <a:buSzPct val="100000"/>
              <a:buBlip>
                <a:blip r:embed="rId3"/>
              </a:buBlip>
              <a:tabLst>
                <a:tab pos="449263" algn="l"/>
              </a:tabLst>
            </a:pPr>
            <a:r>
              <a:rPr lang="en-US" sz="1800" dirty="0">
                <a:solidFill>
                  <a:srgbClr val="F8F8F8"/>
                </a:solidFill>
              </a:rPr>
              <a:t>When designing objectives, measures of objective achievement must also be selected</a:t>
            </a:r>
          </a:p>
          <a:p>
            <a:pPr marL="449263" indent="-449263">
              <a:buClr>
                <a:srgbClr val="009DBC"/>
              </a:buClr>
              <a:buSzPct val="100000"/>
              <a:buBlip>
                <a:blip r:embed="rId3"/>
              </a:buBlip>
              <a:tabLst>
                <a:tab pos="449263" algn="l"/>
              </a:tabLst>
            </a:pPr>
            <a:r>
              <a:rPr lang="en-US" sz="1800" dirty="0">
                <a:solidFill>
                  <a:srgbClr val="F8F8F8"/>
                </a:solidFill>
              </a:rPr>
              <a:t>In the interests of clarity, these measures can be depicted on the strategy map</a:t>
            </a:r>
          </a:p>
          <a:p>
            <a:pPr marL="449263" indent="-449263">
              <a:buClr>
                <a:srgbClr val="009DBC"/>
              </a:buClr>
              <a:buSzPct val="100000"/>
              <a:buBlip>
                <a:blip r:embed="rId3"/>
              </a:buBlip>
              <a:tabLst>
                <a:tab pos="449263" algn="l"/>
              </a:tabLst>
            </a:pPr>
            <a:endParaRPr lang="en-US" dirty="0"/>
          </a:p>
        </p:txBody>
      </p:sp>
    </p:spTree>
    <p:extLst>
      <p:ext uri="{BB962C8B-B14F-4D97-AF65-F5344CB8AC3E}">
        <p14:creationId xmlns:p14="http://schemas.microsoft.com/office/powerpoint/2010/main" val="2293246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Текст 16">
            <a:extLst>
              <a:ext uri="{FF2B5EF4-FFF2-40B4-BE49-F238E27FC236}">
                <a16:creationId xmlns:a16="http://schemas.microsoft.com/office/drawing/2014/main" id="{E5A7C481-00CF-4F0D-B7DA-F724674EDD84}"/>
              </a:ext>
            </a:extLst>
          </p:cNvPr>
          <p:cNvSpPr>
            <a:spLocks noGrp="1"/>
          </p:cNvSpPr>
          <p:nvPr>
            <p:ph type="body" sz="quarter" idx="12"/>
          </p:nvPr>
        </p:nvSpPr>
        <p:spPr>
          <a:xfrm>
            <a:off x="707572" y="1629651"/>
            <a:ext cx="3050389" cy="3910029"/>
          </a:xfrm>
        </p:spPr>
        <p:txBody>
          <a:bodyPr/>
          <a:lstStyle/>
          <a:p>
            <a:r>
              <a:rPr lang="en-US" dirty="0"/>
              <a:t>Objective assessments are calculated based on measure values and strength grades (how each measure affects the achievement of the given objective).</a:t>
            </a:r>
            <a:endParaRPr lang="ru-RU" dirty="0"/>
          </a:p>
        </p:txBody>
      </p:sp>
      <p:sp>
        <p:nvSpPr>
          <p:cNvPr id="14" name="Номер слайда 13">
            <a:extLst>
              <a:ext uri="{FF2B5EF4-FFF2-40B4-BE49-F238E27FC236}">
                <a16:creationId xmlns:a16="http://schemas.microsoft.com/office/drawing/2014/main" id="{2B576C91-98CB-45B9-B661-A3F9970A7D43}"/>
              </a:ext>
            </a:extLst>
          </p:cNvPr>
          <p:cNvSpPr>
            <a:spLocks noGrp="1"/>
          </p:cNvSpPr>
          <p:nvPr>
            <p:ph type="sldNum" sz="quarter" idx="10"/>
          </p:nvPr>
        </p:nvSpPr>
        <p:spPr/>
        <p:txBody>
          <a:bodyPr/>
          <a:lstStyle/>
          <a:p>
            <a:fld id="{DF85C086-28C9-48CD-B2E9-60C0C96CA922}" type="slidenum">
              <a:rPr lang="ru-RU" smtClean="0"/>
              <a:pPr/>
              <a:t>9</a:t>
            </a:fld>
            <a:endParaRPr lang="ru-RU" dirty="0"/>
          </a:p>
        </p:txBody>
      </p:sp>
      <p:sp>
        <p:nvSpPr>
          <p:cNvPr id="6" name="Прямоугольник 5"/>
          <p:cNvSpPr/>
          <p:nvPr/>
        </p:nvSpPr>
        <p:spPr>
          <a:xfrm>
            <a:off x="746" y="212267"/>
            <a:ext cx="180000" cy="964881"/>
          </a:xfrm>
          <a:prstGeom prst="rect">
            <a:avLst/>
          </a:prstGeom>
          <a:solidFill>
            <a:srgbClr val="009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26" r="126"/>
          <a:stretch>
            <a:fillRect/>
          </a:stretch>
        </p:blipFill>
        <p:spPr>
          <a:xfrm>
            <a:off x="4474824" y="1634440"/>
            <a:ext cx="5892284" cy="4785612"/>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0187" y="1269315"/>
            <a:ext cx="6011114" cy="4906060"/>
          </a:xfrm>
          <a:prstGeom prst="rect">
            <a:avLst/>
          </a:prstGeom>
          <a:effectLst>
            <a:glow rad="101600">
              <a:schemeClr val="accent2">
                <a:satMod val="175000"/>
                <a:alpha val="40000"/>
              </a:schemeClr>
            </a:glow>
          </a:effectLst>
        </p:spPr>
      </p:pic>
      <p:sp>
        <p:nvSpPr>
          <p:cNvPr id="13" name="Заголовок 3"/>
          <p:cNvSpPr>
            <a:spLocks noGrp="1"/>
          </p:cNvSpPr>
          <p:nvPr>
            <p:ph type="title"/>
          </p:nvPr>
        </p:nvSpPr>
        <p:spPr>
          <a:xfrm>
            <a:off x="707572" y="197185"/>
            <a:ext cx="5892284" cy="1034129"/>
          </a:xfrm>
        </p:spPr>
        <p:txBody>
          <a:bodyPr/>
          <a:lstStyle/>
          <a:p>
            <a:r>
              <a:rPr lang="en-US" dirty="0">
                <a:latin typeface="+mn-lt"/>
              </a:rPr>
              <a:t>Develop Strategy Maps and a Balanced Scorecard</a:t>
            </a:r>
            <a:endParaRPr lang="ru-RU" dirty="0">
              <a:latin typeface="+mn-lt"/>
            </a:endParaRPr>
          </a:p>
        </p:txBody>
      </p:sp>
    </p:spTree>
    <p:extLst>
      <p:ext uri="{BB962C8B-B14F-4D97-AF65-F5344CB8AC3E}">
        <p14:creationId xmlns:p14="http://schemas.microsoft.com/office/powerpoint/2010/main" val="2757200252"/>
      </p:ext>
    </p:extLst>
  </p:cSld>
  <p:clrMapOvr>
    <a:masterClrMapping/>
  </p:clrMapOvr>
</p:sld>
</file>

<file path=ppt/theme/theme1.xml><?xml version="1.0" encoding="utf-8"?>
<a:theme xmlns:a="http://schemas.openxmlformats.org/drawingml/2006/main" name="Тема Office">
  <a:themeElements>
    <a:clrScheme name="Другая 1">
      <a:dk1>
        <a:srgbClr val="009DBC"/>
      </a:dk1>
      <a:lt1>
        <a:srgbClr val="FF7465"/>
      </a:lt1>
      <a:dk2>
        <a:srgbClr val="000000"/>
      </a:dk2>
      <a:lt2>
        <a:srgbClr val="E7E6E6"/>
      </a:lt2>
      <a:accent1>
        <a:srgbClr val="135B60"/>
      </a:accent1>
      <a:accent2>
        <a:srgbClr val="0E7F87"/>
      </a:accent2>
      <a:accent3>
        <a:srgbClr val="009DBC"/>
      </a:accent3>
      <a:accent4>
        <a:srgbClr val="80DCE8"/>
      </a:accent4>
      <a:accent5>
        <a:srgbClr val="FFB000"/>
      </a:accent5>
      <a:accent6>
        <a:srgbClr val="FF1800"/>
      </a:accent6>
      <a:hlink>
        <a:srgbClr val="9CC3E5"/>
      </a:hlink>
      <a:folHlink>
        <a:srgbClr val="FFFFFF"/>
      </a:folHlink>
    </a:clrScheme>
    <a:fontScheme name="Бизнес студио">
      <a:majorFont>
        <a:latin typeface="PT_Russia Text"/>
        <a:ea typeface=""/>
        <a:cs typeface=""/>
      </a:majorFont>
      <a:minorFont>
        <a:latin typeface="Myriad Pro"/>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spAutoFit/>
      </a:bodyPr>
      <a:lstStyle>
        <a:defPPr>
          <a:defRPr dirty="0" smtClean="0"/>
        </a:defPPr>
      </a:lstStyle>
    </a:txDef>
  </a:objectDefaults>
  <a:extraClrSchemeLst/>
  <a:extLst>
    <a:ext uri="{05A4C25C-085E-4340-85A3-A5531E510DB2}">
      <thm15:themeFamily xmlns:thm15="http://schemas.microsoft.com/office/thememl/2012/main" name="Бизнес студио - новые шаблоны" id="{9C88AF58-CC55-43D3-A0DF-93C92A892DFD}" vid="{D2DBE38B-F167-4E2A-9389-3C6C5A38EC9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14430</TotalTime>
  <Words>2510</Words>
  <Application>Microsoft Office PowerPoint</Application>
  <PresentationFormat>Широкоэкранный</PresentationFormat>
  <Paragraphs>314</Paragraphs>
  <Slides>55</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55</vt:i4>
      </vt:variant>
    </vt:vector>
  </HeadingPairs>
  <TitlesOfParts>
    <vt:vector size="63" baseType="lpstr">
      <vt:lpstr>Arial</vt:lpstr>
      <vt:lpstr>Calibri</vt:lpstr>
      <vt:lpstr>Courier New</vt:lpstr>
      <vt:lpstr>Myriad Pro</vt:lpstr>
      <vt:lpstr>PT Sans</vt:lpstr>
      <vt:lpstr>Segoe UI</vt:lpstr>
      <vt:lpstr>Times New Roman</vt:lpstr>
      <vt:lpstr>Тема Office</vt:lpstr>
      <vt:lpstr>Презентация PowerPoint</vt:lpstr>
      <vt:lpstr>Using Design in Organization Development</vt:lpstr>
      <vt:lpstr>Business Studio today</vt:lpstr>
      <vt:lpstr>Business Studio is a Business Architecture Design Tool</vt:lpstr>
      <vt:lpstr>Business Needs</vt:lpstr>
      <vt:lpstr>Key Users</vt:lpstr>
      <vt:lpstr>Support Organizational Development Cycle with Business Studio</vt:lpstr>
      <vt:lpstr>Develop Strategy Maps and a Balanced Scorecard</vt:lpstr>
      <vt:lpstr>Develop Strategy Maps and a Balanced Scorecard</vt:lpstr>
      <vt:lpstr>Develop Strategy Maps and a Balanced Scorecard</vt:lpstr>
      <vt:lpstr>Collect and Discuss Employee Suggestions on Business Studio Portal</vt:lpstr>
      <vt:lpstr>Failure Method and Effect Analysis (FMEA)</vt:lpstr>
      <vt:lpstr>Support Organizational Development Cycle with Business Studio</vt:lpstr>
      <vt:lpstr>Activity Design. Modeling Notations</vt:lpstr>
      <vt:lpstr>Activity Design. IDEF0 Notation</vt:lpstr>
      <vt:lpstr>Activity Design. Basic Flowchart</vt:lpstr>
      <vt:lpstr>Activity Design. Cross-functional Flowchart</vt:lpstr>
      <vt:lpstr>Activity Design. BPMN</vt:lpstr>
      <vt:lpstr>Activity Design. EPC</vt:lpstr>
      <vt:lpstr>Activity Design </vt:lpstr>
      <vt:lpstr>Activity Design </vt:lpstr>
      <vt:lpstr>Organizational Structure Design </vt:lpstr>
      <vt:lpstr>Simulation and Activity-Based Costing </vt:lpstr>
      <vt:lpstr>Simulation and Activity-Based Costing </vt:lpstr>
      <vt:lpstr>Application Architecture Design and Data Structures </vt:lpstr>
      <vt:lpstr>Application Architecture Design and Data Structures </vt:lpstr>
      <vt:lpstr>Support Organizational Development Cycle with Business Studio </vt:lpstr>
      <vt:lpstr>Generate Regulatory Documentation</vt:lpstr>
      <vt:lpstr>Презентация PowerPoint</vt:lpstr>
      <vt:lpstr>Презентация PowerPoint</vt:lpstr>
      <vt:lpstr>Презентация PowerPoint</vt:lpstr>
      <vt:lpstr>Презентация PowerPoint</vt:lpstr>
      <vt:lpstr>Презентация PowerPoint</vt:lpstr>
      <vt:lpstr>Create a Knowledge Base on Company Structure and Operation for Employees</vt:lpstr>
      <vt:lpstr>Create a Knowledge Base on Company Structure and Operation for Employees</vt:lpstr>
      <vt:lpstr>Notify Employees About Relevant Info Updates</vt:lpstr>
      <vt:lpstr>Notify Employees About Relevant Info Updates</vt:lpstr>
      <vt:lpstr>Support Organizational Development Cycle with Business Studio </vt:lpstr>
      <vt:lpstr>Collect Measure Values </vt:lpstr>
      <vt:lpstr>Monitor Strategy Implementation </vt:lpstr>
      <vt:lpstr>Monitor Strategy Implementation </vt:lpstr>
      <vt:lpstr>Monitor Strategy Implementation </vt:lpstr>
      <vt:lpstr>Collect Nonconformity Messages </vt:lpstr>
      <vt:lpstr>Model Life Cycle Management </vt:lpstr>
      <vt:lpstr>Support of Multi-Language Models</vt:lpstr>
      <vt:lpstr>Support of Multi-Language Models</vt:lpstr>
      <vt:lpstr>Quality Management System Support </vt:lpstr>
      <vt:lpstr>Презентация PowerPoint</vt:lpstr>
      <vt:lpstr>Презентация PowerPoint</vt:lpstr>
      <vt:lpstr>Quality Management System Support </vt:lpstr>
      <vt:lpstr>Quality Management System Support </vt:lpstr>
      <vt:lpstr>Business Studio Benefits </vt:lpstr>
      <vt:lpstr>Positive Effects of Using Business Studio</vt:lpstr>
      <vt:lpstr>Customers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Беликов Дмитрий Васильевич</dc:creator>
  <cp:lastModifiedBy>Анастасия Дектярёва</cp:lastModifiedBy>
  <cp:revision>158</cp:revision>
  <dcterms:created xsi:type="dcterms:W3CDTF">2020-08-26T09:56:02Z</dcterms:created>
  <dcterms:modified xsi:type="dcterms:W3CDTF">2022-10-20T07:42:59Z</dcterms:modified>
</cp:coreProperties>
</file>